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3"/>
  </p:notesMasterIdLst>
  <p:sldIdLst>
    <p:sldId id="256" r:id="rId2"/>
    <p:sldId id="258" r:id="rId3"/>
    <p:sldId id="375" r:id="rId4"/>
    <p:sldId id="267" r:id="rId5"/>
    <p:sldId id="268" r:id="rId6"/>
    <p:sldId id="298" r:id="rId7"/>
    <p:sldId id="315" r:id="rId8"/>
    <p:sldId id="304" r:id="rId9"/>
    <p:sldId id="316" r:id="rId10"/>
    <p:sldId id="317" r:id="rId11"/>
    <p:sldId id="318" r:id="rId12"/>
    <p:sldId id="319" r:id="rId13"/>
    <p:sldId id="374" r:id="rId14"/>
    <p:sldId id="321" r:id="rId15"/>
    <p:sldId id="322" r:id="rId16"/>
    <p:sldId id="323" r:id="rId17"/>
    <p:sldId id="324" r:id="rId18"/>
    <p:sldId id="299" r:id="rId19"/>
    <p:sldId id="325" r:id="rId20"/>
    <p:sldId id="326" r:id="rId21"/>
    <p:sldId id="328" r:id="rId22"/>
    <p:sldId id="327" r:id="rId23"/>
    <p:sldId id="329" r:id="rId24"/>
    <p:sldId id="330" r:id="rId25"/>
    <p:sldId id="331" r:id="rId26"/>
    <p:sldId id="332" r:id="rId27"/>
    <p:sldId id="378" r:id="rId28"/>
    <p:sldId id="333" r:id="rId29"/>
    <p:sldId id="336" r:id="rId30"/>
    <p:sldId id="334" r:id="rId31"/>
    <p:sldId id="335" r:id="rId32"/>
    <p:sldId id="337" r:id="rId33"/>
    <p:sldId id="338" r:id="rId34"/>
    <p:sldId id="339" r:id="rId35"/>
    <p:sldId id="340" r:id="rId36"/>
    <p:sldId id="351" r:id="rId37"/>
    <p:sldId id="352" r:id="rId38"/>
    <p:sldId id="353" r:id="rId39"/>
    <p:sldId id="341" r:id="rId40"/>
    <p:sldId id="342" r:id="rId41"/>
    <p:sldId id="343" r:id="rId42"/>
    <p:sldId id="344" r:id="rId43"/>
    <p:sldId id="345" r:id="rId44"/>
    <p:sldId id="377" r:id="rId45"/>
    <p:sldId id="34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76" r:id="rId54"/>
    <p:sldId id="347" r:id="rId55"/>
    <p:sldId id="354" r:id="rId56"/>
    <p:sldId id="355" r:id="rId57"/>
    <p:sldId id="348" r:id="rId58"/>
    <p:sldId id="356" r:id="rId59"/>
    <p:sldId id="357" r:id="rId60"/>
    <p:sldId id="358" r:id="rId61"/>
    <p:sldId id="359" r:id="rId62"/>
    <p:sldId id="350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281" r:id="rId71"/>
    <p:sldId id="283" r:id="rId72"/>
  </p:sldIdLst>
  <p:sldSz cx="9144000" cy="5143500" type="screen16x9"/>
  <p:notesSz cx="6858000" cy="9144000"/>
  <p:embeddedFontLst>
    <p:embeddedFont>
      <p:font typeface="Catamaran Light" panose="020B0604020202020204" charset="0"/>
      <p:regular r:id="rId74"/>
      <p:bold r:id="rId75"/>
    </p:embeddedFont>
    <p:embeddedFont>
      <p:font typeface="Livvic" pitchFamily="2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9BE7B9-3872-45EE-B47E-D1CF039155AF}">
  <a:tblStyle styleId="{6A9BE7B9-3872-45EE-B47E-D1CF039155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9" autoAdjust="0"/>
    <p:restoredTop sz="81852" autoAdjust="0"/>
  </p:normalViewPr>
  <p:slideViewPr>
    <p:cSldViewPr snapToGrid="0">
      <p:cViewPr varScale="1">
        <p:scale>
          <a:sx n="84" d="100"/>
          <a:sy n="84" d="100"/>
        </p:scale>
        <p:origin x="1498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67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30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01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858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623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431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877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7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685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27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234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256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394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734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838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978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078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197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5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Linuks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zato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tebe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resurs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068176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264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736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280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741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403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179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390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158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308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97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767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656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991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391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9829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00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259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346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9355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r-Latn-RS" dirty="0"/>
              <a:t>Sta nije: process, signal, mutex, semaphore,…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5567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2986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1901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293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8977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5062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0510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1207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8731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51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4889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7982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451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154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300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9380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4924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4053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82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242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53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7562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210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5" r:id="rId4"/>
    <p:sldLayoutId id="2147483666" r:id="rId5"/>
    <p:sldLayoutId id="2147483667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t-rk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3"/>
          <a:srcRect l="12094" r="12094"/>
          <a:stretch/>
        </p:blipFill>
        <p:spPr>
          <a:xfrm flipH="1">
            <a:off x="3246746" y="-199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 rot="5400000">
            <a:off x="1354045" y="88809"/>
            <a:ext cx="3448873" cy="4933313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Uvod</a:t>
            </a:r>
            <a:r>
              <a:rPr lang="en-US" dirty="0">
                <a:solidFill>
                  <a:schemeClr val="lt1"/>
                </a:solidFill>
              </a:rPr>
              <a:t> u Linux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RT-RK </a:t>
            </a:r>
            <a:r>
              <a:rPr lang="en-US" dirty="0" err="1">
                <a:solidFill>
                  <a:schemeClr val="lt1"/>
                </a:solidFill>
              </a:rPr>
              <a:t>Ljetna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sr-Latn-BA" dirty="0">
                <a:solidFill>
                  <a:schemeClr val="lt1"/>
                </a:solidFill>
              </a:rPr>
              <a:t>škola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09014" y="2444917"/>
            <a:ext cx="3448874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Struktura sistema datoteka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/lib/	</a:t>
            </a:r>
            <a:r>
              <a:rPr lang="en-US" sz="1050" dirty="0"/>
              <a:t>	</a:t>
            </a:r>
            <a:r>
              <a:rPr lang="sr-Latn-BA" sz="1050" dirty="0"/>
              <a:t>- osnovne sistemske dijeljene biblioteke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/lost+found/	- oštećene datoteke koje je sistem pokušao da oporavi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/media/	- odredište za mauntovanje eksternih medijuma (npr. /media/usbdisk, /media/cdrom)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/mnt/	- odredište za mauntovanje privremeno mauntovanih sistema datoteka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/opt/	</a:t>
            </a:r>
            <a:r>
              <a:rPr lang="en-US" sz="1050" dirty="0"/>
              <a:t>	</a:t>
            </a:r>
            <a:r>
              <a:rPr lang="sr-Latn-BA" sz="1050" dirty="0"/>
              <a:t>- specifični alati instalirani od strane administratora    (/usr/local/ se često koristi kao alternativa)</a:t>
            </a:r>
            <a:endParaRPr lang="en-US" sz="1050" dirty="0"/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/proc/	- pristup sistemskim informacijama (/proc/cpuinfo, /proc/version, ...) 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/root/	- direktorijum korjenskog korisnika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/sbin/	- komande koje koristi samo administrator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endParaRPr lang="sr-Latn-BA" sz="105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8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Struktura sistema datoteka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/sys/	</a:t>
            </a:r>
            <a:r>
              <a:rPr lang="en-US" sz="1050" dirty="0"/>
              <a:t>	</a:t>
            </a:r>
            <a:r>
              <a:rPr lang="sr-Latn-BA" sz="1050" dirty="0"/>
              <a:t>- kontrola sistema i uređaja (frekfencija CPU, snaga uređaja, itd)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/tmp/	- privremene datoteke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/usr/</a:t>
            </a:r>
            <a:r>
              <a:rPr lang="en-US" sz="1050" dirty="0"/>
              <a:t>	</a:t>
            </a:r>
            <a:r>
              <a:rPr lang="sr-Latn-BA" sz="1050" dirty="0"/>
              <a:t>	- korisnički alati (nisu esencijalni za sistem) - /usr/bin/, /usr/lib/, /usr/sbin/, ...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/usr/local/	- specifični alati instalirani od strane administratora (alternativa /opt/)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/var/		- podaci koje koriste sistem ili sistemski serveri (/var/log/, /var/spool/mail/ (primljena pošta), /var/spool/lpd/ (zadaci za </a:t>
            </a:r>
            <a:r>
              <a:rPr lang="en-US" sz="1050" dirty="0"/>
              <a:t>			</a:t>
            </a:r>
            <a:r>
              <a:rPr lang="sr-Latn-BA" sz="1050" dirty="0"/>
              <a:t>štampač), ...)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Linuks sistem datoteka je definisan ,,Filesystem Hierarchy Standard“ (FHS) standardom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endParaRPr lang="sr-Latn-BA" sz="105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3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758383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 err="1"/>
              <a:t>Specijalni</a:t>
            </a:r>
            <a:r>
              <a:rPr lang="en-US" sz="2400" b="1" dirty="0"/>
              <a:t> </a:t>
            </a:r>
            <a:r>
              <a:rPr lang="en-US" sz="2400" b="1" dirty="0" err="1"/>
              <a:t>ure</a:t>
            </a:r>
            <a:r>
              <a:rPr lang="sr-Latn-RS" sz="2400" b="1" dirty="0"/>
              <a:t>đaji</a:t>
            </a:r>
            <a:r>
              <a:rPr lang="en-US" sz="2400" b="1" dirty="0"/>
              <a:t>: - /dev/null (</a:t>
            </a:r>
            <a:r>
              <a:rPr lang="en-US" sz="2400" b="1" dirty="0" err="1"/>
              <a:t>crna</a:t>
            </a:r>
            <a:r>
              <a:rPr lang="en-US" sz="2400" b="1" dirty="0"/>
              <a:t> </a:t>
            </a:r>
            <a:r>
              <a:rPr lang="en-US" sz="2400" b="1" dirty="0" err="1"/>
              <a:t>rupa</a:t>
            </a:r>
            <a:r>
              <a:rPr lang="en-US" sz="2400" b="1" dirty="0"/>
              <a:t>)</a:t>
            </a:r>
            <a:br>
              <a:rPr lang="en-US" sz="2400" b="1" dirty="0"/>
            </a:br>
            <a:endParaRPr lang="en-GB" sz="2400" b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Slivnik za podatke, uništava sve podatke koji mu se proslijede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Koristan za uklanjanje neželjenih ispisa 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endParaRPr lang="sr-Latn-BA" sz="1600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sr-Latn-BA" sz="1600" b="1" dirty="0"/>
              <a:t>mplayer black_adder_4th.avi &amp;&gt; /dev/null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5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758383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 err="1"/>
              <a:t>Specijalni</a:t>
            </a:r>
            <a:r>
              <a:rPr lang="en-US" sz="2400" b="1" dirty="0"/>
              <a:t> </a:t>
            </a:r>
            <a:r>
              <a:rPr lang="en-US" sz="2400" b="1" dirty="0" err="1"/>
              <a:t>ure</a:t>
            </a:r>
            <a:r>
              <a:rPr lang="sr-Latn-RS" sz="2400" b="1" dirty="0"/>
              <a:t>đaji</a:t>
            </a:r>
            <a:r>
              <a:rPr lang="en-US" sz="2400" b="1" dirty="0"/>
              <a:t>: - /dev/null (</a:t>
            </a:r>
            <a:r>
              <a:rPr lang="en-US" sz="2400" b="1" dirty="0" err="1"/>
              <a:t>crna</a:t>
            </a:r>
            <a:r>
              <a:rPr lang="en-US" sz="2400" b="1" dirty="0"/>
              <a:t> </a:t>
            </a:r>
            <a:r>
              <a:rPr lang="en-US" sz="2400" b="1" dirty="0" err="1"/>
              <a:t>rupa</a:t>
            </a:r>
            <a:r>
              <a:rPr lang="en-US" sz="2400" b="1" dirty="0"/>
              <a:t>)</a:t>
            </a:r>
            <a:br>
              <a:rPr lang="en-US" sz="2400" b="1" dirty="0"/>
            </a:br>
            <a:endParaRPr lang="en-GB" sz="2400" b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14E3A0-F9C0-3F8E-9CE8-98DAE6B68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3" y="569529"/>
            <a:ext cx="6654124" cy="45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6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23153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 err="1"/>
              <a:t>Specijalni</a:t>
            </a:r>
            <a:r>
              <a:rPr lang="en-US" sz="2400" b="1" dirty="0"/>
              <a:t> </a:t>
            </a:r>
            <a:r>
              <a:rPr lang="en-US" sz="2400" b="1" dirty="0" err="1"/>
              <a:t>ure</a:t>
            </a:r>
            <a:r>
              <a:rPr lang="sr-Latn-RS" sz="2400" b="1" dirty="0"/>
              <a:t>đaji</a:t>
            </a:r>
            <a:r>
              <a:rPr lang="en-US" sz="2400" b="1" dirty="0"/>
              <a:t>: - /dev/</a:t>
            </a:r>
            <a:r>
              <a:rPr lang="en-US" dirty="0"/>
              <a:t>random</a:t>
            </a:r>
            <a:r>
              <a:rPr lang="en-US" sz="2400" b="1" dirty="0"/>
              <a:t> (</a:t>
            </a:r>
            <a:r>
              <a:rPr lang="en-US" dirty="0" err="1"/>
              <a:t>n</a:t>
            </a:r>
            <a:r>
              <a:rPr lang="en-US" sz="2400" b="1" dirty="0" err="1"/>
              <a:t>asumični</a:t>
            </a:r>
            <a:r>
              <a:rPr lang="en-US" sz="2400" b="1" dirty="0"/>
              <a:t> </a:t>
            </a:r>
            <a:r>
              <a:rPr lang="en-US" sz="2400" b="1" dirty="0" err="1"/>
              <a:t>bajtovi</a:t>
            </a:r>
            <a:r>
              <a:rPr lang="en-US" sz="2400" b="1" dirty="0"/>
              <a:t>)</a:t>
            </a:r>
            <a:br>
              <a:rPr lang="en-US" sz="2400" b="1" dirty="0"/>
            </a:br>
            <a:endParaRPr lang="en-GB" sz="2400" b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Čitanje ove datoteke vraća nasumične bajte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Uglavnom se koristi u kriptografskim programima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Koristi prekide na drugim uređajima kao izvor entropije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Može da blokira dok se ne sakupi dovoljan broj prekida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6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411988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 err="1"/>
              <a:t>Specijalni</a:t>
            </a:r>
            <a:r>
              <a:rPr lang="en-US" sz="2400" b="1" dirty="0"/>
              <a:t> </a:t>
            </a:r>
            <a:r>
              <a:rPr lang="en-US" sz="2400" b="1" dirty="0" err="1"/>
              <a:t>ure</a:t>
            </a:r>
            <a:r>
              <a:rPr lang="sr-Latn-RS" sz="2400" b="1" dirty="0"/>
              <a:t>đaji</a:t>
            </a:r>
            <a:r>
              <a:rPr lang="en-US" sz="2400" b="1" dirty="0"/>
              <a:t>: - /dev/</a:t>
            </a:r>
            <a:r>
              <a:rPr lang="en-US" sz="2400" b="1" dirty="0" err="1"/>
              <a:t>urandom</a:t>
            </a:r>
            <a:r>
              <a:rPr lang="en-US" sz="2400" b="1" dirty="0"/>
              <a:t> </a:t>
            </a:r>
            <a:r>
              <a:rPr lang="en-US" b="1" dirty="0"/>
              <a:t>(</a:t>
            </a:r>
            <a:r>
              <a:rPr lang="en-US" sz="2000" b="1" dirty="0"/>
              <a:t>Pseudo-</a:t>
            </a:r>
            <a:r>
              <a:rPr lang="en-US" sz="2000" b="1" dirty="0" err="1"/>
              <a:t>slučajni</a:t>
            </a:r>
            <a:r>
              <a:rPr lang="en-US" sz="2000" b="1" dirty="0"/>
              <a:t> </a:t>
            </a:r>
            <a:r>
              <a:rPr lang="en-US" sz="2000" b="1" dirty="0" err="1"/>
              <a:t>bajtovi</a:t>
            </a:r>
            <a:r>
              <a:rPr lang="en-US" b="1" dirty="0"/>
              <a:t>)</a:t>
            </a:r>
            <a:br>
              <a:rPr lang="en-US" sz="2400" b="1" dirty="0"/>
            </a:br>
            <a:endParaRPr lang="en-GB" sz="2400" b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Koriste ga programi kojima je dovoljna pseudo nasumičnost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Uvijek generiše nasumične bajtove i ako nema dovoljno prekida na drugim uređajima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lakši za predvidjeti, ali i dalje predviđanje ne spada u lak posao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1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23153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 err="1"/>
              <a:t>Specijalni</a:t>
            </a:r>
            <a:r>
              <a:rPr lang="en-US" sz="2400" b="1" dirty="0"/>
              <a:t> </a:t>
            </a:r>
            <a:r>
              <a:rPr lang="en-US" sz="2400" b="1" dirty="0" err="1"/>
              <a:t>ure</a:t>
            </a:r>
            <a:r>
              <a:rPr lang="sr-Latn-RS" sz="2400" b="1" dirty="0"/>
              <a:t>đaji</a:t>
            </a:r>
            <a:r>
              <a:rPr lang="en-US" sz="2400" b="1" dirty="0"/>
              <a:t>: - /dev/</a:t>
            </a:r>
            <a:r>
              <a:rPr lang="en-US" dirty="0"/>
              <a:t>full</a:t>
            </a:r>
            <a:r>
              <a:rPr lang="en-US" sz="2400" b="1" dirty="0"/>
              <a:t> (</a:t>
            </a:r>
            <a:r>
              <a:rPr lang="en-US" sz="2400" b="1" dirty="0" err="1"/>
              <a:t>Popunjena</a:t>
            </a:r>
            <a:r>
              <a:rPr lang="en-US" sz="2400" b="1" dirty="0"/>
              <a:t> </a:t>
            </a:r>
            <a:r>
              <a:rPr lang="en-US" sz="2400" b="1" dirty="0" err="1"/>
              <a:t>memorija</a:t>
            </a:r>
            <a:r>
              <a:rPr lang="en-US" sz="2400" b="1" dirty="0"/>
              <a:t>)</a:t>
            </a:r>
            <a:br>
              <a:rPr lang="en-US" sz="2400" b="1" dirty="0"/>
            </a:br>
            <a:endParaRPr lang="en-GB" sz="2400" b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Imitira uređaj sa popunjenom memorijom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600" dirty="0"/>
              <a:t>Koristan za testiranje programa u slučaju popunjenosti memorijskog diska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75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I</a:t>
            </a:r>
            <a:r>
              <a:rPr lang="sr-Latn-BA" sz="2400" dirty="0">
                <a:solidFill>
                  <a:schemeClr val="lt1"/>
                </a:solidFill>
              </a:rPr>
              <a:t>nterpreter</a:t>
            </a:r>
            <a:r>
              <a:rPr lang="en-US" sz="2400" dirty="0" err="1">
                <a:solidFill>
                  <a:schemeClr val="lt1"/>
                </a:solidFill>
              </a:rPr>
              <a:t>i</a:t>
            </a:r>
            <a:r>
              <a:rPr lang="sr-Latn-BA" sz="2400" dirty="0">
                <a:solidFill>
                  <a:schemeClr val="lt1"/>
                </a:solidFill>
              </a:rPr>
              <a:t> komandne linije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6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Šel – interpreter komandne linije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Šel – alat koji izvršava korisničke komande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Naziv šel (čaura, omotač) zato što sakriva detalje sistemskih operacija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Komande se unose u tekstualni terminal (prozor u grafičkom okruženju ili čisto tekstualna konzola)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Rezultati se ispisuju u terminal (nema potrebe za grafikom)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Moguće je pisati skripte (obezbjeđuju sve potrebne resurse za pisanje kompleksnih programa (varijable, uslovi, petlje...)) 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Popularni šelovi: </a:t>
            </a:r>
            <a:r>
              <a:rPr lang="sr-Latn-BA" b="1" dirty="0"/>
              <a:t>bash</a:t>
            </a:r>
            <a:r>
              <a:rPr lang="sr-Latn-BA" dirty="0"/>
              <a:t> (sh), </a:t>
            </a:r>
            <a:r>
              <a:rPr lang="sr-Latn-BA" b="1" dirty="0"/>
              <a:t>tcsh</a:t>
            </a:r>
            <a:r>
              <a:rPr lang="sr-Latn-BA" dirty="0"/>
              <a:t> (csh)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Najbitnije je znati da postoji komanda </a:t>
            </a:r>
            <a:r>
              <a:rPr lang="sr-Latn-BA" b="1" dirty="0"/>
              <a:t>man</a:t>
            </a:r>
            <a:r>
              <a:rPr lang="sr-Latn-BA" dirty="0"/>
              <a:t> pomoću koje se možemo upoznati sa bilo kojom drugom komandom. Kao neki detaljni help. 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17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solidFill>
                  <a:schemeClr val="lt1"/>
                </a:solidFill>
              </a:rPr>
              <a:t>Rukovanje datotekama i direktorijumima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04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>
            <a:off x="3225051" y="2614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Agenda</a:t>
            </a:r>
            <a:endParaRPr sz="2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225051" y="786364"/>
            <a:ext cx="4113174" cy="313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b="1" dirty="0" err="1"/>
              <a:t>Šel</a:t>
            </a:r>
            <a:r>
              <a:rPr lang="en-US" sz="1200" b="1" dirty="0"/>
              <a:t>, </a:t>
            </a:r>
            <a:r>
              <a:rPr lang="en-US" sz="1200" b="1" dirty="0" err="1"/>
              <a:t>sistem</a:t>
            </a:r>
            <a:r>
              <a:rPr lang="en-US" sz="1200" b="1" dirty="0"/>
              <a:t> </a:t>
            </a:r>
            <a:r>
              <a:rPr lang="en-US" sz="1200" b="1" dirty="0" err="1"/>
              <a:t>datoteka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rukovanje</a:t>
            </a:r>
            <a:r>
              <a:rPr lang="en-US" sz="1200" b="1" dirty="0"/>
              <a:t> </a:t>
            </a:r>
            <a:r>
              <a:rPr lang="en-US" sz="1200" b="1" dirty="0" err="1"/>
              <a:t>datotekama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58815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01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4" name="Google Shape;152;p28">
            <a:extLst>
              <a:ext uri="{FF2B5EF4-FFF2-40B4-BE49-F238E27FC236}">
                <a16:creationId xmlns:a16="http://schemas.microsoft.com/office/drawing/2014/main" id="{236C7F36-D4EB-333D-E4FC-C54ADA821231}"/>
              </a:ext>
            </a:extLst>
          </p:cNvPr>
          <p:cNvSpPr txBox="1">
            <a:spLocks/>
          </p:cNvSpPr>
          <p:nvPr/>
        </p:nvSpPr>
        <p:spPr>
          <a:xfrm>
            <a:off x="2588157" y="1010112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5" name="Google Shape;152;p28">
            <a:extLst>
              <a:ext uri="{FF2B5EF4-FFF2-40B4-BE49-F238E27FC236}">
                <a16:creationId xmlns:a16="http://schemas.microsoft.com/office/drawing/2014/main" id="{B166C3E6-C836-2EDA-A571-F1662FD2D9C8}"/>
              </a:ext>
            </a:extLst>
          </p:cNvPr>
          <p:cNvSpPr txBox="1">
            <a:spLocks/>
          </p:cNvSpPr>
          <p:nvPr/>
        </p:nvSpPr>
        <p:spPr>
          <a:xfrm>
            <a:off x="2588157" y="1375325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6" name="Google Shape;152;p28">
            <a:extLst>
              <a:ext uri="{FF2B5EF4-FFF2-40B4-BE49-F238E27FC236}">
                <a16:creationId xmlns:a16="http://schemas.microsoft.com/office/drawing/2014/main" id="{7547A83B-BAEB-2EB8-F3B2-D118263712A4}"/>
              </a:ext>
            </a:extLst>
          </p:cNvPr>
          <p:cNvSpPr txBox="1">
            <a:spLocks/>
          </p:cNvSpPr>
          <p:nvPr/>
        </p:nvSpPr>
        <p:spPr>
          <a:xfrm>
            <a:off x="2588157" y="1757176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7" name="Google Shape;152;p28">
            <a:extLst>
              <a:ext uri="{FF2B5EF4-FFF2-40B4-BE49-F238E27FC236}">
                <a16:creationId xmlns:a16="http://schemas.microsoft.com/office/drawing/2014/main" id="{B818B5DE-FA9B-B0CA-1998-EA77878E5044}"/>
              </a:ext>
            </a:extLst>
          </p:cNvPr>
          <p:cNvSpPr txBox="1">
            <a:spLocks/>
          </p:cNvSpPr>
          <p:nvPr/>
        </p:nvSpPr>
        <p:spPr>
          <a:xfrm>
            <a:off x="2588157" y="2122389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18" name="Google Shape;152;p28">
            <a:extLst>
              <a:ext uri="{FF2B5EF4-FFF2-40B4-BE49-F238E27FC236}">
                <a16:creationId xmlns:a16="http://schemas.microsoft.com/office/drawing/2014/main" id="{68BA5822-A1E7-8EF1-5C03-25D9306A6373}"/>
              </a:ext>
            </a:extLst>
          </p:cNvPr>
          <p:cNvSpPr txBox="1">
            <a:spLocks/>
          </p:cNvSpPr>
          <p:nvPr/>
        </p:nvSpPr>
        <p:spPr>
          <a:xfrm>
            <a:off x="2588157" y="249085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06</a:t>
            </a:r>
          </a:p>
        </p:txBody>
      </p:sp>
      <p:sp>
        <p:nvSpPr>
          <p:cNvPr id="19" name="Google Shape;152;p28">
            <a:extLst>
              <a:ext uri="{FF2B5EF4-FFF2-40B4-BE49-F238E27FC236}">
                <a16:creationId xmlns:a16="http://schemas.microsoft.com/office/drawing/2014/main" id="{3E510175-B280-62E5-764E-BE427218B4F4}"/>
              </a:ext>
            </a:extLst>
          </p:cNvPr>
          <p:cNvSpPr txBox="1">
            <a:spLocks/>
          </p:cNvSpPr>
          <p:nvPr/>
        </p:nvSpPr>
        <p:spPr>
          <a:xfrm>
            <a:off x="2588157" y="286945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07</a:t>
            </a:r>
          </a:p>
        </p:txBody>
      </p:sp>
      <p:sp>
        <p:nvSpPr>
          <p:cNvPr id="20" name="Google Shape;152;p28">
            <a:extLst>
              <a:ext uri="{FF2B5EF4-FFF2-40B4-BE49-F238E27FC236}">
                <a16:creationId xmlns:a16="http://schemas.microsoft.com/office/drawing/2014/main" id="{565C4B96-4719-7C9F-257E-EA676AC3B27B}"/>
              </a:ext>
            </a:extLst>
          </p:cNvPr>
          <p:cNvSpPr txBox="1">
            <a:spLocks/>
          </p:cNvSpPr>
          <p:nvPr/>
        </p:nvSpPr>
        <p:spPr>
          <a:xfrm>
            <a:off x="2588157" y="3237917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08</a:t>
            </a:r>
          </a:p>
        </p:txBody>
      </p:sp>
      <p:sp>
        <p:nvSpPr>
          <p:cNvPr id="21" name="Google Shape;152;p28">
            <a:extLst>
              <a:ext uri="{FF2B5EF4-FFF2-40B4-BE49-F238E27FC236}">
                <a16:creationId xmlns:a16="http://schemas.microsoft.com/office/drawing/2014/main" id="{873B41AF-23A9-4A9A-985E-04D716ED817F}"/>
              </a:ext>
            </a:extLst>
          </p:cNvPr>
          <p:cNvSpPr txBox="1">
            <a:spLocks/>
          </p:cNvSpPr>
          <p:nvPr/>
        </p:nvSpPr>
        <p:spPr>
          <a:xfrm>
            <a:off x="2588157" y="3616517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09</a:t>
            </a:r>
          </a:p>
        </p:txBody>
      </p:sp>
      <p:sp>
        <p:nvSpPr>
          <p:cNvPr id="22" name="Google Shape;152;p28">
            <a:extLst>
              <a:ext uri="{FF2B5EF4-FFF2-40B4-BE49-F238E27FC236}">
                <a16:creationId xmlns:a16="http://schemas.microsoft.com/office/drawing/2014/main" id="{523E6351-8D2A-BC76-907B-F0A41A5F2ED7}"/>
              </a:ext>
            </a:extLst>
          </p:cNvPr>
          <p:cNvSpPr txBox="1">
            <a:spLocks/>
          </p:cNvSpPr>
          <p:nvPr/>
        </p:nvSpPr>
        <p:spPr>
          <a:xfrm>
            <a:off x="2588157" y="3985200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24" name="Google Shape;150;p28">
            <a:extLst>
              <a:ext uri="{FF2B5EF4-FFF2-40B4-BE49-F238E27FC236}">
                <a16:creationId xmlns:a16="http://schemas.microsoft.com/office/drawing/2014/main" id="{0F8F59CF-8883-CD76-74B0-125E436B10C7}"/>
              </a:ext>
            </a:extLst>
          </p:cNvPr>
          <p:cNvSpPr txBox="1">
            <a:spLocks/>
          </p:cNvSpPr>
          <p:nvPr/>
        </p:nvSpPr>
        <p:spPr>
          <a:xfrm>
            <a:off x="3225051" y="1159897"/>
            <a:ext cx="4113174" cy="3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dirty="0"/>
              <a:t>GNU / </a:t>
            </a:r>
            <a:r>
              <a:rPr lang="en-US" dirty="0" err="1"/>
              <a:t>Linuks</a:t>
            </a:r>
            <a:r>
              <a:rPr lang="en-US" dirty="0"/>
              <a:t> </a:t>
            </a: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datoteka</a:t>
            </a:r>
            <a:endParaRPr lang="en-US" dirty="0"/>
          </a:p>
        </p:txBody>
      </p:sp>
      <p:sp>
        <p:nvSpPr>
          <p:cNvPr id="25" name="Google Shape;150;p28">
            <a:extLst>
              <a:ext uri="{FF2B5EF4-FFF2-40B4-BE49-F238E27FC236}">
                <a16:creationId xmlns:a16="http://schemas.microsoft.com/office/drawing/2014/main" id="{D61391EA-EE8C-60C4-51F0-6E10D330844B}"/>
              </a:ext>
            </a:extLst>
          </p:cNvPr>
          <p:cNvSpPr txBox="1">
            <a:spLocks/>
          </p:cNvSpPr>
          <p:nvPr/>
        </p:nvSpPr>
        <p:spPr>
          <a:xfrm>
            <a:off x="3225051" y="1505736"/>
            <a:ext cx="4113174" cy="3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200" b="1" dirty="0" err="1"/>
              <a:t>Interpreteri</a:t>
            </a:r>
            <a:r>
              <a:rPr lang="en-US" sz="1200" b="1" dirty="0"/>
              <a:t> </a:t>
            </a:r>
            <a:r>
              <a:rPr lang="en-US" sz="1200" b="1" dirty="0" err="1"/>
              <a:t>komandne</a:t>
            </a:r>
            <a:r>
              <a:rPr lang="en-US" sz="1200" b="1" dirty="0"/>
              <a:t> </a:t>
            </a:r>
            <a:r>
              <a:rPr lang="en-US" sz="1200" b="1" dirty="0" err="1"/>
              <a:t>linije</a:t>
            </a:r>
            <a:endParaRPr lang="en-US" sz="1200" b="1" dirty="0"/>
          </a:p>
        </p:txBody>
      </p:sp>
      <p:sp>
        <p:nvSpPr>
          <p:cNvPr id="26" name="Google Shape;150;p28">
            <a:extLst>
              <a:ext uri="{FF2B5EF4-FFF2-40B4-BE49-F238E27FC236}">
                <a16:creationId xmlns:a16="http://schemas.microsoft.com/office/drawing/2014/main" id="{8C27212A-D55C-E27D-4F63-A90E3F48B502}"/>
              </a:ext>
            </a:extLst>
          </p:cNvPr>
          <p:cNvSpPr txBox="1">
            <a:spLocks/>
          </p:cNvSpPr>
          <p:nvPr/>
        </p:nvSpPr>
        <p:spPr>
          <a:xfrm>
            <a:off x="3225051" y="1885542"/>
            <a:ext cx="4113174" cy="3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200" b="1" dirty="0" err="1"/>
              <a:t>Rukovanje</a:t>
            </a:r>
            <a:r>
              <a:rPr lang="en-US" sz="1200" b="1" dirty="0"/>
              <a:t> </a:t>
            </a:r>
            <a:r>
              <a:rPr lang="en-US" sz="1200" b="1" dirty="0" err="1"/>
              <a:t>datotekama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direktorijumima</a:t>
            </a:r>
            <a:endParaRPr lang="en-US" sz="1200" b="1" dirty="0"/>
          </a:p>
        </p:txBody>
      </p:sp>
      <p:sp>
        <p:nvSpPr>
          <p:cNvPr id="27" name="Google Shape;150;p28">
            <a:extLst>
              <a:ext uri="{FF2B5EF4-FFF2-40B4-BE49-F238E27FC236}">
                <a16:creationId xmlns:a16="http://schemas.microsoft.com/office/drawing/2014/main" id="{E76656BB-854C-5E45-2839-06270A354DFF}"/>
              </a:ext>
            </a:extLst>
          </p:cNvPr>
          <p:cNvSpPr txBox="1">
            <a:spLocks/>
          </p:cNvSpPr>
          <p:nvPr/>
        </p:nvSpPr>
        <p:spPr>
          <a:xfrm>
            <a:off x="3225051" y="2275853"/>
            <a:ext cx="4113174" cy="3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200" b="1" dirty="0" err="1"/>
              <a:t>Prikaz</a:t>
            </a:r>
            <a:r>
              <a:rPr lang="en-US" sz="1200" b="1" dirty="0"/>
              <a:t>, </a:t>
            </a:r>
            <a:r>
              <a:rPr lang="en-US" sz="1200" b="1" dirty="0" err="1"/>
              <a:t>pretraga</a:t>
            </a:r>
            <a:r>
              <a:rPr lang="en-US" sz="1200" b="1" dirty="0"/>
              <a:t> </a:t>
            </a:r>
            <a:r>
              <a:rPr lang="en-US" sz="1200" b="1" dirty="0" err="1"/>
              <a:t>sadržaja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sortiranje</a:t>
            </a:r>
            <a:r>
              <a:rPr lang="en-US" sz="1200" b="1" dirty="0"/>
              <a:t> </a:t>
            </a:r>
            <a:r>
              <a:rPr lang="en-US" sz="1200" b="1" dirty="0" err="1"/>
              <a:t>datoteka</a:t>
            </a:r>
            <a:endParaRPr lang="en-US" sz="1200" b="1" dirty="0"/>
          </a:p>
        </p:txBody>
      </p:sp>
      <p:sp>
        <p:nvSpPr>
          <p:cNvPr id="28" name="Google Shape;150;p28">
            <a:extLst>
              <a:ext uri="{FF2B5EF4-FFF2-40B4-BE49-F238E27FC236}">
                <a16:creationId xmlns:a16="http://schemas.microsoft.com/office/drawing/2014/main" id="{8A24919F-3571-6365-13F6-C592EBA57B51}"/>
              </a:ext>
            </a:extLst>
          </p:cNvPr>
          <p:cNvSpPr txBox="1">
            <a:spLocks/>
          </p:cNvSpPr>
          <p:nvPr/>
        </p:nvSpPr>
        <p:spPr>
          <a:xfrm>
            <a:off x="3225051" y="2628063"/>
            <a:ext cx="4113174" cy="3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200" b="1" dirty="0" err="1"/>
              <a:t>Simbolički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hard </a:t>
            </a:r>
            <a:r>
              <a:rPr lang="en-US" sz="1200" b="1" dirty="0" err="1"/>
              <a:t>linkovi</a:t>
            </a:r>
            <a:endParaRPr lang="en-US" sz="1200" b="1" dirty="0"/>
          </a:p>
        </p:txBody>
      </p:sp>
      <p:sp>
        <p:nvSpPr>
          <p:cNvPr id="29" name="Google Shape;150;p28">
            <a:extLst>
              <a:ext uri="{FF2B5EF4-FFF2-40B4-BE49-F238E27FC236}">
                <a16:creationId xmlns:a16="http://schemas.microsoft.com/office/drawing/2014/main" id="{528E835A-F54B-3198-4FAB-A13A9A208F20}"/>
              </a:ext>
            </a:extLst>
          </p:cNvPr>
          <p:cNvSpPr txBox="1">
            <a:spLocks/>
          </p:cNvSpPr>
          <p:nvPr/>
        </p:nvSpPr>
        <p:spPr>
          <a:xfrm>
            <a:off x="3225051" y="3001704"/>
            <a:ext cx="4113174" cy="3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200" b="1" dirty="0" err="1"/>
              <a:t>Korisnici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prava</a:t>
            </a:r>
            <a:r>
              <a:rPr lang="en-US" sz="1200" b="1" dirty="0"/>
              <a:t> </a:t>
            </a:r>
            <a:r>
              <a:rPr lang="en-US" sz="1200" b="1" dirty="0" err="1"/>
              <a:t>pristupa</a:t>
            </a:r>
            <a:endParaRPr lang="en-US" sz="1200" b="1" dirty="0"/>
          </a:p>
        </p:txBody>
      </p:sp>
      <p:sp>
        <p:nvSpPr>
          <p:cNvPr id="30" name="Google Shape;150;p28">
            <a:extLst>
              <a:ext uri="{FF2B5EF4-FFF2-40B4-BE49-F238E27FC236}">
                <a16:creationId xmlns:a16="http://schemas.microsoft.com/office/drawing/2014/main" id="{80AC2EE1-D2CF-8A62-36CC-E2C50E09B538}"/>
              </a:ext>
            </a:extLst>
          </p:cNvPr>
          <p:cNvSpPr txBox="1">
            <a:spLocks/>
          </p:cNvSpPr>
          <p:nvPr/>
        </p:nvSpPr>
        <p:spPr>
          <a:xfrm>
            <a:off x="3225051" y="3369345"/>
            <a:ext cx="4113174" cy="3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200" b="1" dirty="0" err="1"/>
              <a:t>Varijable</a:t>
            </a:r>
            <a:r>
              <a:rPr lang="en-US" sz="1200" b="1" dirty="0"/>
              <a:t> </a:t>
            </a:r>
            <a:r>
              <a:rPr lang="en-US" sz="1200" b="1" dirty="0" err="1"/>
              <a:t>okruženja</a:t>
            </a:r>
            <a:endParaRPr lang="sr-Latn-RS" sz="1200" b="1" dirty="0"/>
          </a:p>
        </p:txBody>
      </p:sp>
      <p:sp>
        <p:nvSpPr>
          <p:cNvPr id="31" name="Google Shape;150;p28">
            <a:extLst>
              <a:ext uri="{FF2B5EF4-FFF2-40B4-BE49-F238E27FC236}">
                <a16:creationId xmlns:a16="http://schemas.microsoft.com/office/drawing/2014/main" id="{35A2ABF5-B18C-0DD7-845F-47F5A9AC72EE}"/>
              </a:ext>
            </a:extLst>
          </p:cNvPr>
          <p:cNvSpPr txBox="1">
            <a:spLocks/>
          </p:cNvSpPr>
          <p:nvPr/>
        </p:nvSpPr>
        <p:spPr>
          <a:xfrm>
            <a:off x="3225051" y="3756914"/>
            <a:ext cx="4113174" cy="3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sz="1200" b="1" dirty="0" err="1"/>
              <a:t>Šel</a:t>
            </a:r>
            <a:r>
              <a:rPr lang="en-US" sz="1200" b="1" dirty="0"/>
              <a:t> </a:t>
            </a:r>
            <a:r>
              <a:rPr lang="en-US" sz="1200" b="1" dirty="0" err="1"/>
              <a:t>alijasi</a:t>
            </a:r>
            <a:r>
              <a:rPr lang="en-US" sz="1200" b="1" dirty="0"/>
              <a:t>, .</a:t>
            </a:r>
            <a:r>
              <a:rPr lang="en-US" sz="1200" b="1" dirty="0" err="1"/>
              <a:t>bashrc</a:t>
            </a:r>
            <a:r>
              <a:rPr lang="en-US" sz="1200" b="1" dirty="0"/>
              <a:t> </a:t>
            </a:r>
            <a:r>
              <a:rPr lang="en-US" sz="1200" b="1" dirty="0" err="1"/>
              <a:t>datoteka</a:t>
            </a:r>
            <a:endParaRPr lang="sr-Latn-RS" sz="1200" b="1" dirty="0"/>
          </a:p>
        </p:txBody>
      </p:sp>
      <p:sp>
        <p:nvSpPr>
          <p:cNvPr id="128" name="Google Shape;150;p28">
            <a:extLst>
              <a:ext uri="{FF2B5EF4-FFF2-40B4-BE49-F238E27FC236}">
                <a16:creationId xmlns:a16="http://schemas.microsoft.com/office/drawing/2014/main" id="{977CE6B8-C85C-BCCA-92A7-7C57756EE77D}"/>
              </a:ext>
            </a:extLst>
          </p:cNvPr>
          <p:cNvSpPr txBox="1">
            <a:spLocks/>
          </p:cNvSpPr>
          <p:nvPr/>
        </p:nvSpPr>
        <p:spPr>
          <a:xfrm>
            <a:off x="3225051" y="4117451"/>
            <a:ext cx="4113174" cy="3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sr-Latn-RS" sz="1200" b="1" dirty="0"/>
              <a:t>Procesi</a:t>
            </a:r>
            <a:endParaRPr lang="en-US" sz="12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ls komanda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Izlistava sadržaj trenutnog direktorijuma u alfanumeričkom redoslijedu, bez datoteka koje počinju sa . (sakrivenih datoteka)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b="1" dirty="0"/>
              <a:t>ls -a</a:t>
            </a:r>
            <a:r>
              <a:rPr lang="sr-Latn-BA" dirty="0"/>
              <a:t> (all)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Izlistava sve datoteke uključujući i sakrivene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b="1" dirty="0"/>
              <a:t>ls -l</a:t>
            </a:r>
            <a:r>
              <a:rPr lang="sr-Latn-BA" dirty="0"/>
              <a:t> (long)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duži ispis sa više podataka (tip, datum, veličina, vlasnik, prava pristupa)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Pogledati opcije: </a:t>
            </a:r>
            <a:r>
              <a:rPr lang="sr-Latn-BA" b="1" dirty="0"/>
              <a:t>-t</a:t>
            </a:r>
            <a:r>
              <a:rPr lang="sr-Latn-BA" dirty="0"/>
              <a:t> (time), </a:t>
            </a:r>
            <a:r>
              <a:rPr lang="sr-Latn-BA" b="1" dirty="0"/>
              <a:t>-S</a:t>
            </a:r>
            <a:r>
              <a:rPr lang="sr-Latn-BA" dirty="0"/>
              <a:t> (size), </a:t>
            </a:r>
            <a:r>
              <a:rPr lang="sr-Latn-BA" b="1" dirty="0"/>
              <a:t>-r</a:t>
            </a:r>
            <a:r>
              <a:rPr lang="sr-Latn-BA" dirty="0"/>
              <a:t> (reverse) 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b="1" dirty="0"/>
              <a:t>ls [parametri] &lt;putanja&gt;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izlistava sadržaj na putanji &lt;putanja&gt;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4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Šabloni u imenu datoteke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*</a:t>
            </a:r>
            <a:r>
              <a:rPr lang="sr-Latn-BA" dirty="0"/>
              <a:t> - mijenja bilo koju grupu karaktera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?</a:t>
            </a:r>
            <a:r>
              <a:rPr lang="sr-Latn-BA" dirty="0"/>
              <a:t> - mijenja jedan (bilo koji) karakter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sr-Latn-BA" dirty="0"/>
              <a:t>Lakše pokazati na primjerima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ls *txt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šel prvo zameni *txt sa svim datotekama i direktorijumima koji se završavaju sa txt (uključujući i .txt) sem onih koji počinju sa ., a zatim izvršava ls komandu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ls -d .*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Izlistava sve datoteke i direktorijume koji počinju sa .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-d govori ls komandi da ne izlistava sadržaj direktorijuma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ls ?.log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izlistava sve datoteke čije ime počinje sa 1 karakterom, pa slijedi .log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sr-Latn-BA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sr-Latn-BA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52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Specijalni direktorijumi 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sr-Latn-BA" sz="1600" b="1" dirty="0"/>
              <a:t>./</a:t>
            </a:r>
          </a:p>
          <a:p>
            <a:pPr marL="628650" lvl="1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sr-Latn-BA" dirty="0"/>
              <a:t>trenutni direktorijum</a:t>
            </a:r>
          </a:p>
          <a:p>
            <a:pPr marL="628650" lvl="1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sr-Latn-BA" dirty="0"/>
              <a:t>Koristi se u komandama koje uzimaju direktorijum kao argument</a:t>
            </a:r>
            <a:r>
              <a:rPr lang="en-US" dirty="0"/>
              <a:t> </a:t>
            </a:r>
            <a:r>
              <a:rPr lang="sr-Latn-BA" dirty="0"/>
              <a:t>koristi se za pokretanje komandi ili skripti iz trenutnog direktorijuma</a:t>
            </a:r>
          </a:p>
          <a:p>
            <a:pPr marL="628650" lvl="1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sr-Latn-BA" dirty="0"/>
              <a:t>./readme.txt i readme.txt su ista komanda, ali ne uvijek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sr-Latn-BA" sz="1600" b="1" dirty="0"/>
              <a:t>../</a:t>
            </a:r>
          </a:p>
          <a:p>
            <a:pPr marL="628650" lvl="1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sr-Latn-BA" dirty="0"/>
              <a:t>roditeljski (prethodni) direktorijum</a:t>
            </a:r>
          </a:p>
          <a:p>
            <a:pPr marL="628650" lvl="1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sr-Latn-BA" dirty="0"/>
              <a:t>Jedina veza sa roditeljskim direktorijumom</a:t>
            </a:r>
          </a:p>
          <a:p>
            <a:pPr marL="628650" lvl="1" indent="-1714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sr-Latn-BA" dirty="0"/>
              <a:t>Tipična primjena cd ..(/../..) - vrati se jedan (ili više) direktorijuma iznad u hijerarhiji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7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Specijalni direktorijumi 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600" b="1" dirty="0"/>
              <a:t>~/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zapravo nije specijalni direktorijum, šelovi ga zamijene putanjom do korisničkog (/home/&lt;korisnik&gt;) direktorijumom trenutnog korisnika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nije ga moguće koristiti u svim programima jer nije pravi direktorijum!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600" b="1" dirty="0"/>
              <a:t>~neki_drugi_korisnik/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slično kao i ~/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šel ga zamijeni putanjom do korisničkog direktorijuma korisnika neki_drugi_korisnik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1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cd i pwd komande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b="1" dirty="0"/>
              <a:t>cd &lt;dir&gt;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 mijenja trenutni direktorijum u &lt;dir&gt;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b="1" dirty="0"/>
              <a:t>cd -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postavlja prethodni direktorijum kao trenutni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zgodno za kretanje između dva direktorijuma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b="1" dirty="0"/>
              <a:t>pwd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ispisuje apsolutnu putanju do trenutnog direktorijuma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07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cp komanda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cp &lt;izvorna_datoteka&gt; &lt;odredišna_datoteka&gt;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kopira izvornu datoteku u odredišnu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cp dat1 dat2 dat3... dir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kopira datoteke u odredišni direktorijum (poslednji argument)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cp -i (interactive)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pita korisnika za potvrdu ako odredišna datoteka već postoji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cp -r &lt;izvorišni_dir&gt; &lt;odredišni_dir&gt; (recursive)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kopira cijeli direktorijum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cp -r &lt;izvorišni_dir&gt;/* &lt;odredišni_dir&gt;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kopira sadržaj izvornog direktorijuma u odredišni direktorijum osim sakrivenih datoteka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mv i rm komande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mv -</a:t>
            </a:r>
            <a:r>
              <a:rPr lang="sr-Latn-BA" dirty="0"/>
              <a:t> premješta i/ili preimenuje datoteku ili direktorijum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mv &lt;staro_ime&gt; &lt;novo_ime&gt; (move)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mijenja ime datoteke ili direktorijuma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mv -i (interactive)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Ukoliko datoteka sa novim imenom već postoji korisnik mora da potvrdi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rm dat1 dat2 dat3 ... (remove)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briše date datoteke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rm -i (interactive)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Uvek pitaj korisnika za potvrdu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rm -r dir1 dir2 dir3 ... (recursive)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Briše sadržaj datih direktorijuma i same direktorijume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rm -r dir/* 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briše sadržaj direktorijuma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8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F13F-5B72-AE17-85D3-9C74C4A0B3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F160D-255E-8BE9-20A4-98C1C520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3" y="1157464"/>
            <a:ext cx="7533333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Kreiranje i brisanje direktorijuma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mkdir dir1 dir2 dir3 ... (make dir)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kreira date direktorijume u trenutnom direktorijumu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mkdir dir1/dir4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kreira dir4 u postojećem direktorijumu dir1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mkdir -p dir1/dir4/dir5/dir6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kreira direktorijum dir5 na putanji dir1/dir4 i u njemu dir6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-p</a:t>
            </a:r>
            <a:r>
              <a:rPr lang="sr-Latn-BA" dirty="0"/>
              <a:t>: kreira ugnježdene direktorijume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rmdir dir1 dir2 dir 3 ... (remove dir)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Briše date direktorijume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Ograničenje: direktorijum mora da bude prazan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Alternativa: </a:t>
            </a:r>
            <a:r>
              <a:rPr lang="sr-Latn-BA" b="1" dirty="0"/>
              <a:t>rm -r </a:t>
            </a:r>
            <a:r>
              <a:rPr lang="sr-Latn-BA" dirty="0"/>
              <a:t>(direktorijum ne mora da bude prazan)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97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solidFill>
                  <a:schemeClr val="lt1"/>
                </a:solidFill>
              </a:rPr>
              <a:t>Prikaz, pretraga sadržaja i sortiranje datoteka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2B17-AEED-DDCF-5389-C68F137E0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8016F-2324-71D5-5D5F-E0DA63AA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39" y="0"/>
            <a:ext cx="4093442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0C037-8FCE-3B46-B8C2-5BBBB3B8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845" y="433375"/>
            <a:ext cx="3467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23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Prikazivanje sadržaja datoteke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Nekoliko načina za prikazivanje sadržaja datoteke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cat dat1 dat2 dat3 ... (concatenate)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Konkatenira i prikazuje sadržaj datih datoteka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more dat1 dat2 dat3 ...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Posle svake strane staje i čeka komandu od korisnika da prikaže sljedeću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Moguća pretraga - / &lt;tražena_riječ&gt;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less dat1 dat2 dat3 ...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less je bolji od more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Ne čita cijelu datoteku pre početka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Moguća pretraga unazad ? &lt;tražena_riječ&gt;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23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head i tail komande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head [-&lt;n&gt;] &lt;datoteka&gt;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prikazuje prvih &lt;n&gt; linija (ili 10 ako je parametar izostavljen) date datoteke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Ne mora da otvori cijelu datoteku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head -15 file.log – čita prvih 15 linija iz datoteke file.log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head -c15 file.log – čita prvih 15 znakova iz datoteke file.log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tail [-&lt;n&gt;] &lt;datoteka&gt;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prikazuje posljednjih &lt;n&gt; linija (ili 10 ako je parametar izostavljen) date datoteke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nema potrebe za učitavanjem cijele datoteke, korisno za velike datoteke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tail -f &lt;datoteka&gt; (follow)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Prikazuje poslednjih 10 linija date datoteke i nastavlja da prikazuje nove linije kada se pojave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Korisno za praćenje loga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67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find i locate komande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Lakše je objasniti na primjerima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find . -name “*.pdf“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Pronalazi sve *.pdf datoteke u trenutnom direktorijumu (.) i njegovim poddirektorijumima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Potrebni su navodnici da bi se spriječilo razvijanje *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find docs -name “*.pdf“ -exec xpdf {} ´;´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pronalazi sve *.pdf datoteke u docs direktorijumu i prikazuje ih jedan za drugim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Postoji jos mnogo mogućnosti, ali prethodna dva primjera pokrivaju najveći dio korišćenja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Pogledati find sa komandom man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br>
              <a:rPr lang="sr-Latn-BA" dirty="0"/>
            </a:b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3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find i locate komande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Brža pretraga pomoću regularnih izraza, u odnosu na find komandu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locate keys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Izlistava sve datoteke na sistemu sa keys u imenu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locate “*.pdf“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Izlistava sve *.pdf datoteke na celoj mašini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locate “/home/fridge/*beer*“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Izlistava sve *beer* datoteke u navedenom direktorijumu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locate</a:t>
            </a:r>
            <a:r>
              <a:rPr lang="sr-Latn-BA" dirty="0"/>
              <a:t> je mnogo brži zato što vrši indeksiranje svih datoteka u, za to predviđenim, bazama podataka koje se periodično osvježavaju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find</a:t>
            </a:r>
            <a:r>
              <a:rPr lang="sr-Latn-BA" dirty="0"/>
              <a:t> je bolje koristiti za nove datoteke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br>
              <a:rPr lang="sr-Latn-BA" dirty="0"/>
            </a:b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grep komanda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grep &lt;šablon&gt; &lt;datoteke&gt;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Skenira date datoteke i prikazuje linije koje se poklapaju sa šablonom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grep error *.log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Prikazuje sve linije koje sadrže reč error u *.log datotekama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grep -i error *.log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ne pravi razliku između malih i velikih slova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grep -ri error .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rekurzivno pretražuje sve datoteke u trenutnom direktorijumu i njegovim poddirektorijumima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grep -v info *.log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postavlja negativni filter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prikazuje sve linije sem onih koje sadrže riječ info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01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sort komanda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sort &lt;datoteka&gt;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sortira linije u datoj datoteci po prvom karakteru i prikazuje ih na izlazu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sort -r &lt;datoteka&gt;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Isto samo u obrnutom redoslijedu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sort -ru &lt;datoteka&gt;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Isto samo što identične linije prikazuje samo jednom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u</a:t>
            </a:r>
            <a:r>
              <a:rPr lang="sr-Latn-BA" dirty="0"/>
              <a:t>: uklanja duplikate (unique)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0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Sekvence komande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Moguće je razdvajati komande sa 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echo „neki tekst“; sleep 10; echo „nastavak teksta“ 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Moguće je proslijediti ispis jedne komande drugoj komandi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ls –la | grep srdjan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Redirekcija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ls –la &gt; lista_fajlova.txt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ls –la &gt;&gt; apendovana.txt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./bin/Release/zadaca &lt; ulazni_podaci.txt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./bin/Release/zadaca &gt; izlazni_podaci.txt  2&gt; greske.log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server.app &gt; server.log 2&gt;&amp;1 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echo “tekst greske” 1&gt;&amp;2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66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Sekvence komande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Uslovna izvršavanja komandi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&amp;&amp;</a:t>
            </a:r>
            <a:r>
              <a:rPr lang="sr-Latn-BA" dirty="0"/>
              <a:t>: pokreće drugu komandu samo ako je prva bila uspješna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make clean &amp;&amp; make all &amp;&amp; ./bin/Release/zadaca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||</a:t>
            </a:r>
            <a:r>
              <a:rPr lang="sr-Latn-BA" dirty="0"/>
              <a:t>: pokreće drugu komandu samo ako je prva bila neuspješna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gcc zadaca.c || echo compilation failed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34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Mjerenje proteklog vremena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time ./bin/Release/zadaca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izlaz: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real  0m2.304s (stvarno proteklo vrijeme)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user 0m0.449s (vrijeme izvršavanja koda na CPU)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sys   0m0.106s (vrijeme izvršavanja sistemskih poziva na CPU)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real = user + sys + waiting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waiting = I/O čekanje + vrijeme mirovanja (izvršavanje drugih zadataka)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19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solidFill>
                  <a:schemeClr val="lt1"/>
                </a:solidFill>
              </a:rPr>
              <a:t>Simbolički i hard linkovi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6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5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solidFill>
                  <a:schemeClr val="lt1"/>
                </a:solidFill>
              </a:rPr>
              <a:t>Šel, sistem datoteka i rukovanje datotekama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Simbolički linkovi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Simbolički link je specijalna datoteka koja predstavlja referencu na ime druge datoteke ili direktorijuma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Korisno da se smanji zauzeće memorije na disku kada dve datoteke imaju isti sadržaj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Primjer: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anakin_skywalker_biography -&gt; darth_vader_biography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Kako prepoznati simbolčke linkove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ls -l prikazuje &lt;naziv_linka&gt; -&gt; &lt;naziv_datoteke&gt;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GNU </a:t>
            </a:r>
            <a:r>
              <a:rPr lang="sr-Latn-BA" b="1" dirty="0"/>
              <a:t>ls</a:t>
            </a:r>
            <a:r>
              <a:rPr lang="sr-Latn-BA" dirty="0"/>
              <a:t> prikazuje linkove u drugačijoj boji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6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79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Pravljenje simboličkih linkova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Komanda za pravljenje simboličkog linka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ln -s &lt;naziv_datoteke&gt; &lt;naziv_linka&gt; </a:t>
            </a:r>
            <a:r>
              <a:rPr lang="sr-Latn-BA" dirty="0"/>
              <a:t>(isti redoslijed kao kod cp komande)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Pravljenje linka na datoteku u drugom direktorijumu, sa istim imenom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ln -s ../README.txt </a:t>
            </a:r>
            <a:r>
              <a:rPr lang="sr-Latn-BA" dirty="0"/>
              <a:t>(navodi se samo ime datoteke, a link uzima isto ime)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Pravljenje više linkova odjednom u trenutnom direktorijumu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ln -s dat1 dat2 dat3 ... dir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Brisanje linka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rm &lt;naziv_linka&gt;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Ne briše datoteku na koju je link pokazivao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6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98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Hard linkovi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Podrazumjevano ponašanje </a:t>
            </a:r>
            <a:r>
              <a:rPr lang="sr-Latn-BA" b="1" dirty="0"/>
              <a:t>ln</a:t>
            </a:r>
            <a:r>
              <a:rPr lang="sr-Latn-BA" dirty="0"/>
              <a:t> komande je da pravi hard linkove (bez -s parametra)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Hard link koji pokazuje na neku datoteku je regularna datoteka sa potpuno istim sadržajem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Hard linkovi se ne mogu razlikovati od običnih datoteka, a opet štede memorijski prostor na disku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Promjena sadržaja datoteke se (normalno) odražava na oba fajla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Brisanje originalne datoteke ne utiče na sadržaj hard linka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Sadržaj je obrisan kad više ne postoje hard linkovi koji pokazuju na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6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2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Nazivi datoteka i i-nodovi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sr-Latn-RS" sz="1200" dirty="0"/>
              <a:t>Razlika između simboličkih i hard linkova</a:t>
            </a: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6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5" name="Picture 2" descr="E:\Faks\EmbLinuks\SoftHardLinks.PNG">
            <a:extLst>
              <a:ext uri="{FF2B5EF4-FFF2-40B4-BE49-F238E27FC236}">
                <a16:creationId xmlns:a16="http://schemas.microsoft.com/office/drawing/2014/main" id="{16D392A6-4621-BC7D-ECEA-879A6AF7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6" y="975912"/>
            <a:ext cx="6391275" cy="347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9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CD42-50B6-5386-FAAD-F288BC167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CD807-5DA0-C7D5-3BE2-1FAE4913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298" y="0"/>
            <a:ext cx="428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90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solidFill>
                  <a:schemeClr val="lt1"/>
                </a:solidFill>
              </a:rPr>
              <a:t>Korisnici i prava pristupa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7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26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Prava pristupa datotekama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Prava pristupa se provjeravaju sa ls -l komandom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3 tipa prava pristupa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pravo čitanja (</a:t>
            </a:r>
            <a:r>
              <a:rPr lang="sr-Latn-BA" b="1" dirty="0"/>
              <a:t>r</a:t>
            </a:r>
            <a:r>
              <a:rPr lang="sr-Latn-BA" dirty="0"/>
              <a:t>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pravo pisanja (</a:t>
            </a:r>
            <a:r>
              <a:rPr lang="sr-Latn-BA" b="1" dirty="0"/>
              <a:t>w</a:t>
            </a:r>
            <a:r>
              <a:rPr lang="sr-Latn-BA" dirty="0"/>
              <a:t>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pravo izvršavanja (</a:t>
            </a:r>
            <a:r>
              <a:rPr lang="sr-Latn-BA" b="1" dirty="0"/>
              <a:t>x</a:t>
            </a:r>
            <a:r>
              <a:rPr lang="sr-Latn-BA" dirty="0"/>
              <a:t>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3 nivoa grupa pristupa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korisnik (</a:t>
            </a:r>
            <a:r>
              <a:rPr lang="sr-Latn-BA" b="1" dirty="0"/>
              <a:t>u - user</a:t>
            </a:r>
            <a:r>
              <a:rPr lang="sr-Latn-BA" dirty="0"/>
              <a:t>): vlasnik datoteke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grupa (</a:t>
            </a:r>
            <a:r>
              <a:rPr lang="sr-Latn-BA" b="1" dirty="0"/>
              <a:t>g - group</a:t>
            </a:r>
            <a:r>
              <a:rPr lang="sr-Latn-BA" dirty="0"/>
              <a:t>): pripadnici grupe kojoj pripada i vlasnik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ostali (</a:t>
            </a:r>
            <a:r>
              <a:rPr lang="sr-Latn-BA" b="1" dirty="0"/>
              <a:t>o - others</a:t>
            </a:r>
            <a:r>
              <a:rPr lang="sr-Latn-BA" dirty="0"/>
              <a:t>): ostali korisnici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4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Ograničenja vezana za prava pristupa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x</a:t>
            </a:r>
            <a:r>
              <a:rPr lang="sr-Latn-BA" dirty="0"/>
              <a:t> bez </a:t>
            </a:r>
            <a:r>
              <a:rPr lang="sr-Latn-BA" b="1" dirty="0"/>
              <a:t>r</a:t>
            </a:r>
            <a:r>
              <a:rPr lang="sr-Latn-BA" dirty="0"/>
              <a:t> je legitimno ali beskorisno, datoteka se mora pročitati da bi se izvršila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Direktorijumi moraju da imaju </a:t>
            </a:r>
            <a:r>
              <a:rPr lang="sr-Latn-BA" b="1" dirty="0"/>
              <a:t>x</a:t>
            </a:r>
            <a:r>
              <a:rPr lang="sr-Latn-BA" dirty="0"/>
              <a:t> i </a:t>
            </a:r>
            <a:r>
              <a:rPr lang="sr-Latn-BA" b="1" dirty="0"/>
              <a:t>r</a:t>
            </a:r>
            <a:r>
              <a:rPr lang="sr-Latn-BA" dirty="0"/>
              <a:t> prava pristupa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x</a:t>
            </a:r>
            <a:r>
              <a:rPr lang="sr-Latn-BA" dirty="0"/>
              <a:t> za pristup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r</a:t>
            </a:r>
            <a:r>
              <a:rPr lang="sr-Latn-BA" dirty="0"/>
              <a:t> za čitanje, odnosno listanje sadržaja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Nemoguće je preimenovati, obrisati ili kopirati datoteke u direktorijumu ako ne postoje </a:t>
            </a:r>
            <a:r>
              <a:rPr lang="sr-Latn-BA" b="1" dirty="0"/>
              <a:t>w</a:t>
            </a:r>
            <a:r>
              <a:rPr lang="sr-Latn-BA" dirty="0"/>
              <a:t> prava na direktorijumu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Ukoliko postoje </a:t>
            </a:r>
            <a:r>
              <a:rPr lang="sr-Latn-BA" b="1" dirty="0"/>
              <a:t>w</a:t>
            </a:r>
            <a:r>
              <a:rPr lang="sr-Latn-BA" dirty="0"/>
              <a:t> prava na direktorijumu, moguće je obrisati datoteku i ako ne postoje </a:t>
            </a:r>
            <a:r>
              <a:rPr lang="sr-Latn-BA" b="1" dirty="0"/>
              <a:t>w</a:t>
            </a:r>
            <a:r>
              <a:rPr lang="sr-Latn-BA" dirty="0"/>
              <a:t> prava na datoteci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Ovo omogućava izmjenu na datoteci bez </a:t>
            </a:r>
            <a:r>
              <a:rPr lang="sr-Latn-BA" b="1" dirty="0"/>
              <a:t>w</a:t>
            </a:r>
            <a:r>
              <a:rPr lang="sr-Latn-BA" dirty="0"/>
              <a:t> prava (obrisati i napraviti novu sa istim imenom)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28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</a:t>
            </a:r>
            <a:r>
              <a:rPr lang="en-US" dirty="0"/>
              <a:t>j</a:t>
            </a:r>
            <a:r>
              <a:rPr lang="sr-Latn-RS" dirty="0"/>
              <a:t>eri prava pristupa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 </a:t>
            </a:r>
            <a:r>
              <a:rPr lang="sr-Latn-BA" b="1" dirty="0"/>
              <a:t>-      -  -  -      - - -       - - -</a:t>
            </a:r>
            <a:br>
              <a:rPr lang="sr-Latn-BA" dirty="0"/>
            </a:br>
            <a:r>
              <a:rPr lang="sr-Latn-BA" b="1" dirty="0"/>
              <a:t>tip    ru wr xu     rg wg xu   ro wo xo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-rw-r--r--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Vlasnik može da čita i piše a ostali da čitaju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-rw-r-----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Vlasnik može da čita i piše, korisnici iz grupe kojoj datoteka pripada da čitaju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drwx------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Direktorijum kojem može da pristupi samo vlasnik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-------r-x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Datoteka kojoj mogu da pristupe ostali, ali ne može vlasnik ni korisnici iz grupe kojoj datoteka pripada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4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chmod komanda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mijenjanje prava pristupa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chmod &lt;prava&gt; &lt;datoteke&gt;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2 formata za prava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Oktalni format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a,b,c = r*4 + w*2 + x (r,w,x: booleans)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Primer</a:t>
            </a:r>
            <a:r>
              <a:rPr lang="sr-Latn-BA" b="1" dirty="0"/>
              <a:t>: chmod 644 &lt;datoteka&gt; </a:t>
            </a:r>
            <a:r>
              <a:rPr lang="sr-Latn-BA" dirty="0"/>
              <a:t>(rw za u, r za g i o)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Simbolički format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Primjeri: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chmod go+r</a:t>
            </a:r>
            <a:r>
              <a:rPr lang="sr-Latn-BA" dirty="0"/>
              <a:t>: dodaj prava čitanja grupi i ostalima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chmod u-w</a:t>
            </a:r>
            <a:r>
              <a:rPr lang="sr-Latn-BA" dirty="0"/>
              <a:t>: oduzmi pravo pisanja vlasniku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chmod a-x</a:t>
            </a:r>
            <a:r>
              <a:rPr lang="sr-Latn-BA" dirty="0"/>
              <a:t>: (a: all) oduzmi prava izvršavanja svima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6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3"/>
          </p:nvPr>
        </p:nvSpPr>
        <p:spPr>
          <a:xfrm>
            <a:off x="3376519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Datoteka sa listom drugih datoteka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5"/>
          </p:nvPr>
        </p:nvSpPr>
        <p:spPr>
          <a:xfrm>
            <a:off x="6737200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Datoteka koja se odnosi na drugu datoteku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ctrTitle" idx="2"/>
          </p:nvPr>
        </p:nvSpPr>
        <p:spPr>
          <a:xfrm>
            <a:off x="3416529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Direktorijum</a:t>
            </a:r>
            <a:endParaRPr dirty="0"/>
          </a:p>
        </p:txBody>
      </p:sp>
      <p:sp>
        <p:nvSpPr>
          <p:cNvPr id="262" name="Google Shape;262;p38"/>
          <p:cNvSpPr txBox="1">
            <a:spLocks noGrp="1"/>
          </p:cNvSpPr>
          <p:nvPr>
            <p:ph type="ctrTitle" idx="4"/>
          </p:nvPr>
        </p:nvSpPr>
        <p:spPr>
          <a:xfrm>
            <a:off x="6235700" y="1394416"/>
            <a:ext cx="214283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Simbolički linkovi</a:t>
            </a:r>
            <a:endParaRPr dirty="0"/>
          </a:p>
        </p:txBody>
      </p:sp>
      <p:sp>
        <p:nvSpPr>
          <p:cNvPr id="263" name="Google Shape;263;p38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257572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Regularna datoteka</a:t>
            </a:r>
            <a:endParaRPr dirty="0"/>
          </a:p>
        </p:txBody>
      </p:sp>
      <p:sp>
        <p:nvSpPr>
          <p:cNvPr id="264" name="Google Shape;264;p38"/>
          <p:cNvSpPr/>
          <p:nvPr/>
        </p:nvSpPr>
        <p:spPr>
          <a:xfrm>
            <a:off x="758600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1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4121985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8"/>
          <p:cNvSpPr/>
          <p:nvPr/>
        </p:nvSpPr>
        <p:spPr>
          <a:xfrm>
            <a:off x="7831212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8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4121985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8"/>
          <p:cNvSpPr/>
          <p:nvPr/>
        </p:nvSpPr>
        <p:spPr>
          <a:xfrm>
            <a:off x="7831212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220742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Uređaji i periferije</a:t>
            </a:r>
            <a:endParaRPr dirty="0"/>
          </a:p>
        </p:txBody>
      </p:sp>
      <p:sp>
        <p:nvSpPr>
          <p:cNvPr id="316" name="Google Shape;316;p38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Ulazni i izlazni uređaji kao datoteke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38"/>
          <p:cNvSpPr txBox="1">
            <a:spLocks noGrp="1"/>
          </p:cNvSpPr>
          <p:nvPr>
            <p:ph type="ctrTitle" idx="9"/>
          </p:nvPr>
        </p:nvSpPr>
        <p:spPr>
          <a:xfrm>
            <a:off x="3416529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Pajpovi</a:t>
            </a:r>
            <a:endParaRPr dirty="0"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13"/>
          </p:nvPr>
        </p:nvSpPr>
        <p:spPr>
          <a:xfrm>
            <a:off x="3376519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Služe za povezivanje programa pri izvršavanju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b="1" dirty="0"/>
              <a:t>cat log | grep error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ctrTitle" idx="14"/>
          </p:nvPr>
        </p:nvSpPr>
        <p:spPr>
          <a:xfrm>
            <a:off x="6497230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Soketi</a:t>
            </a:r>
            <a:endParaRPr dirty="0"/>
          </a:p>
        </p:txBody>
      </p:sp>
      <p:sp>
        <p:nvSpPr>
          <p:cNvPr id="320" name="Google Shape;320;p38"/>
          <p:cNvSpPr txBox="1">
            <a:spLocks noGrp="1"/>
          </p:cNvSpPr>
          <p:nvPr>
            <p:ph type="subTitle" idx="15"/>
          </p:nvPr>
        </p:nvSpPr>
        <p:spPr>
          <a:xfrm>
            <a:off x="6737200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Komunikacija između procesa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36;p27">
            <a:extLst>
              <a:ext uri="{FF2B5EF4-FFF2-40B4-BE49-F238E27FC236}">
                <a16:creationId xmlns:a16="http://schemas.microsoft.com/office/drawing/2014/main" id="{FC631B87-2BFE-F6F2-CCAE-EAB282E300CF}"/>
              </a:ext>
            </a:extLst>
          </p:cNvPr>
          <p:cNvSpPr txBox="1">
            <a:spLocks/>
          </p:cNvSpPr>
          <p:nvPr/>
        </p:nvSpPr>
        <p:spPr>
          <a:xfrm>
            <a:off x="714349" y="0"/>
            <a:ext cx="546457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dirty="0" err="1"/>
              <a:t>Sve</a:t>
            </a:r>
            <a:r>
              <a:rPr lang="en-US" dirty="0"/>
              <a:t> je </a:t>
            </a:r>
            <a:r>
              <a:rPr lang="en-US" dirty="0" err="1"/>
              <a:t>datoteka</a:t>
            </a:r>
            <a:r>
              <a:rPr lang="en-US" dirty="0"/>
              <a:t> (</a:t>
            </a:r>
            <a:r>
              <a:rPr lang="en-US" dirty="0" err="1"/>
              <a:t>skoro</a:t>
            </a:r>
            <a:r>
              <a:rPr lang="en-US" dirty="0"/>
              <a:t>)</a:t>
            </a:r>
            <a:endParaRPr lang="sr-Latn-BA" dirty="0"/>
          </a:p>
        </p:txBody>
      </p:sp>
      <p:sp>
        <p:nvSpPr>
          <p:cNvPr id="5" name="Google Shape;138;p27">
            <a:extLst>
              <a:ext uri="{FF2B5EF4-FFF2-40B4-BE49-F238E27FC236}">
                <a16:creationId xmlns:a16="http://schemas.microsoft.com/office/drawing/2014/main" id="{20D8EAED-3D56-4583-2AFE-3D26709DE8A4}"/>
              </a:ext>
            </a:extLst>
          </p:cNvPr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2;p37">
            <a:extLst>
              <a:ext uri="{FF2B5EF4-FFF2-40B4-BE49-F238E27FC236}">
                <a16:creationId xmlns:a16="http://schemas.microsoft.com/office/drawing/2014/main" id="{A29E50B1-265A-E0E2-51AA-68AB32CAD279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5" name="Google Shape;264;p38">
            <a:extLst>
              <a:ext uri="{FF2B5EF4-FFF2-40B4-BE49-F238E27FC236}">
                <a16:creationId xmlns:a16="http://schemas.microsoft.com/office/drawing/2014/main" id="{588AE349-1FFA-9BD4-8A3B-224FFC10E37E}"/>
              </a:ext>
            </a:extLst>
          </p:cNvPr>
          <p:cNvSpPr/>
          <p:nvPr/>
        </p:nvSpPr>
        <p:spPr>
          <a:xfrm>
            <a:off x="4121985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2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6" name="Google Shape;264;p38">
            <a:extLst>
              <a:ext uri="{FF2B5EF4-FFF2-40B4-BE49-F238E27FC236}">
                <a16:creationId xmlns:a16="http://schemas.microsoft.com/office/drawing/2014/main" id="{31ACAF3C-5AFA-28EA-5765-FC4492CA38A1}"/>
              </a:ext>
            </a:extLst>
          </p:cNvPr>
          <p:cNvSpPr/>
          <p:nvPr/>
        </p:nvSpPr>
        <p:spPr>
          <a:xfrm>
            <a:off x="7824342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3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" name="Google Shape;264;p38">
            <a:extLst>
              <a:ext uri="{FF2B5EF4-FFF2-40B4-BE49-F238E27FC236}">
                <a16:creationId xmlns:a16="http://schemas.microsoft.com/office/drawing/2014/main" id="{D376324E-AADB-C19A-D4E1-707FE54948C7}"/>
              </a:ext>
            </a:extLst>
          </p:cNvPr>
          <p:cNvSpPr/>
          <p:nvPr/>
        </p:nvSpPr>
        <p:spPr>
          <a:xfrm>
            <a:off x="751730" y="2908816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4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8" name="Google Shape;264;p38">
            <a:extLst>
              <a:ext uri="{FF2B5EF4-FFF2-40B4-BE49-F238E27FC236}">
                <a16:creationId xmlns:a16="http://schemas.microsoft.com/office/drawing/2014/main" id="{CD8F1627-5A49-262E-BBFE-060B3D6506CD}"/>
              </a:ext>
            </a:extLst>
          </p:cNvPr>
          <p:cNvSpPr/>
          <p:nvPr/>
        </p:nvSpPr>
        <p:spPr>
          <a:xfrm>
            <a:off x="4121985" y="2908816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5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9" name="Google Shape;264;p38">
            <a:extLst>
              <a:ext uri="{FF2B5EF4-FFF2-40B4-BE49-F238E27FC236}">
                <a16:creationId xmlns:a16="http://schemas.microsoft.com/office/drawing/2014/main" id="{2E915616-0959-1A71-CCF4-A20965508E26}"/>
              </a:ext>
            </a:extLst>
          </p:cNvPr>
          <p:cNvSpPr/>
          <p:nvPr/>
        </p:nvSpPr>
        <p:spPr>
          <a:xfrm>
            <a:off x="7831212" y="2908816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6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chmod komanda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chmod -R a+rX linux/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Direktorijum linux i sve u njemu postaje dostupno svima 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R</a:t>
            </a:r>
            <a:r>
              <a:rPr lang="sr-Latn-BA" dirty="0"/>
              <a:t>: rekurzivno primeni izmjene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X</a:t>
            </a:r>
            <a:r>
              <a:rPr lang="sr-Latn-BA" dirty="0"/>
              <a:t>: isto što i </a:t>
            </a:r>
            <a:r>
              <a:rPr lang="sr-Latn-BA" b="1" dirty="0"/>
              <a:t>x</a:t>
            </a:r>
            <a:r>
              <a:rPr lang="sr-Latn-BA" dirty="0"/>
              <a:t>, ali se odnosi samo na direktorijume i datoteke koje su već izvršive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Korisno za rekurzivno dodavanje pristupa direktorijumima bez dodavanja prava izvršavanja svim datotekama u direktorijumima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82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Vlasnik datoteka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Posebno korisno u namjenskim sistemima kada se kreiraju datoteke za drugi sistem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chown -R srdjan /home/linuks/src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postavlja korisnika </a:t>
            </a:r>
            <a:r>
              <a:rPr lang="sr-Latn-BA" b="1" dirty="0"/>
              <a:t>srdjan</a:t>
            </a:r>
            <a:r>
              <a:rPr lang="sr-Latn-BA" dirty="0"/>
              <a:t> za vlasnika svih datoteka na putanji </a:t>
            </a:r>
            <a:r>
              <a:rPr lang="sr-Latn-BA" b="1" dirty="0"/>
              <a:t>/home/linuks/src 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-R</a:t>
            </a:r>
            <a:r>
              <a:rPr lang="sr-Latn-BA" dirty="0"/>
              <a:t>: rekurzivno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chgrp -R srdjan /home/linuks/src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postavlja sve na putanji </a:t>
            </a:r>
            <a:r>
              <a:rPr lang="sr-Latn-BA" b="1" dirty="0"/>
              <a:t>/home/linuks/src </a:t>
            </a:r>
            <a:r>
              <a:rPr lang="sr-Latn-BA" dirty="0"/>
              <a:t>u grupu </a:t>
            </a:r>
            <a:r>
              <a:rPr lang="sr-Latn-BA" b="1" dirty="0"/>
              <a:t>srdjan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chown -R srdjan:srdjan /home/linuks/src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obje promjene mogu da se izvrše istovremeno u okviru jedne komande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Korišćenje kor</a:t>
            </a:r>
            <a:r>
              <a:rPr lang="en-US" dirty="0"/>
              <a:t>j</a:t>
            </a:r>
            <a:r>
              <a:rPr lang="sr-Latn-RS" dirty="0"/>
              <a:t>enskih prava 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Za određene komande potrebna su korjenska (root) prava. Nije potrebno odjavljivati se i ponovo se prijavljivati kao drugi korisnik. Ukoliko korisnik posjeduje prava logovanja na korjenskog korisnika (to se može utvrditi ako pripada grupi sudo, pomoću komande 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su - (switch user)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Promjena na nekog drugog korisnika (okruženje ostaje od originalnog korisnika)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su korisnik1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Promjena na drugog korisnika sa njegovim podešavanjima okruženja: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su - korisnik2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Moguće je koristiti korjenska prava i sa svojim nalogom kucanjem komande sudo prije komande koja se izvršava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sudo mount /dev/sdb1 /mnt/usb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6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40EE-9D1E-9C3C-2B2E-366A14741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0A47F-5213-BE57-4E3B-4969882E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93" y="0"/>
            <a:ext cx="71730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2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solidFill>
                  <a:schemeClr val="lt1"/>
                </a:solidFill>
              </a:rPr>
              <a:t>Varijable okruženja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8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35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Varijable okruženja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Šelovi dopuštaju korisnicima da definišu lokalne varijable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mogu da se koriste u šel komandama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Konvencija: imena sastavljena od malih slova</a:t>
            </a:r>
            <a:r>
              <a:rPr lang="en-US" dirty="0"/>
              <a:t>: </a:t>
            </a:r>
            <a:r>
              <a:rPr lang="sr-Latn-BA" b="1" dirty="0"/>
              <a:t>svi_fajlovi=`ls`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Moguće je definisati i varijable okruženja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vidljive i u skriptama i programima pokrenutim iz šela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Konvencija: imena sastavljena od velikih slova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</a:t>
            </a:r>
            <a:r>
              <a:rPr lang="sr-Latn-BA" b="1" dirty="0"/>
              <a:t>export PASS=`tr -dc A-Za-z0-9_ &lt; /dev/urandom | head -c12`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/>
              <a:t>	</a:t>
            </a:r>
            <a:r>
              <a:rPr lang="sr-Latn-BA" b="1" dirty="0"/>
              <a:t>echo $PASS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/>
              <a:t>	</a:t>
            </a:r>
            <a:r>
              <a:rPr lang="sr-Latn-BA" b="1" dirty="0"/>
              <a:t>unset PASS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Koriste ih mnoge aplikacije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env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Izlistava sve definisane varijable okruženja i njihove vrijednosti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8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81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Glavne standardne varijable okruženja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LD_LIBRARY_PATH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putanja do dijeljenih biblioteka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HOME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Trenutni korisnički direktorijum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HOSTNAME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naziv lokalne mašine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MANPATH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putanja do priručnika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PATH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putanja do programa (komandi)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USER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naziv trenutnog korisnika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8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solidFill>
                  <a:schemeClr val="lt1"/>
                </a:solidFill>
              </a:rPr>
              <a:t>Šel alijasi, .bashrc datoteka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9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80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Alijasi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Šel dozvoljava definisanje alijasa za komande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prečice za često korišćene komande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Primjeri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alias ll=‘ls -la’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komanda se uvek pokreće sa podrazumijevanim parametrima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alias rm=‘rm -I’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rm će uvijek tražiti potvrdu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alias frd=‘find_rambaldi_device --asap --risky’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korisno za zamjenu dugih i često korišćenih komandi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alias srdjan=‘. /home/srdjan/env/srdjan.env’ 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Korisno za brzo podešavanje okruženja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alias please=‘sudo’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Kulturnije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9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25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~/.</a:t>
            </a:r>
            <a:r>
              <a:rPr lang="en-GB" dirty="0" err="1"/>
              <a:t>bashrc</a:t>
            </a:r>
            <a:r>
              <a:rPr lang="en-GB" dirty="0"/>
              <a:t> </a:t>
            </a:r>
            <a:r>
              <a:rPr lang="en-GB" dirty="0" err="1"/>
              <a:t>datoteka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~/.bashrc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šel skripta koja se učitva svaki put kad se šel startuje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Može se koristiti za definisanje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podrazumevanih vrijednosti varijabli okruženja (PATH, EDITOR,...)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alijasa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prompta (više informacija u bash manualu)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pozdravne poruke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9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datoteka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369952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050" dirty="0"/>
              <a:t>Razlikuju mala i velika slova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050" dirty="0"/>
              <a:t>Nisu ograničene dužine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050" dirty="0"/>
              <a:t>Mogu da sadrže bilo koji znak osim  “/”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050" dirty="0"/>
              <a:t>Tip datoteke u samoj datoteci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050" dirty="0"/>
              <a:t>Ekstenzija nije bitna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191C17A2-22EB-7133-F55C-BE39633809DF}"/>
              </a:ext>
            </a:extLst>
          </p:cNvPr>
          <p:cNvSpPr txBox="1">
            <a:spLocks/>
          </p:cNvSpPr>
          <p:nvPr/>
        </p:nvSpPr>
        <p:spPr>
          <a:xfrm flipH="1">
            <a:off x="4572000" y="487500"/>
            <a:ext cx="3699526" cy="4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050" dirty="0"/>
              <a:t>Primjeri: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050" dirty="0"/>
              <a:t>README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050" dirty="0"/>
              <a:t>.bashrc (tačka na početku označava sakrivenu datoteku)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050" dirty="0"/>
              <a:t>Index.htm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050" dirty="0"/>
              <a:t>Index.html (ekstenzija nije bitna)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050" dirty="0"/>
              <a:t>Index.html.old.123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050" dirty="0"/>
              <a:t>Lista grešaka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05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05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050" dirty="0"/>
          </a:p>
        </p:txBody>
      </p:sp>
    </p:spTree>
    <p:extLst>
      <p:ext uri="{BB962C8B-B14F-4D97-AF65-F5344CB8AC3E}">
        <p14:creationId xmlns:p14="http://schemas.microsoft.com/office/powerpoint/2010/main" val="3169033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Istorija komandi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history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Prikazuje poslednje pokrenute komande i njihov broj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Moguće je kopirati komande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Brisanje istorije: history -c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Ctrl + R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rekurzivna potraga kroz istoriju komandi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!1003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Ponovno pozivanje komande na osnovu njenog broja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!!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Ponovo poziva poslednju komandu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!cat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Ponovno pozivanje komande koja počinje sa cat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9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76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Istorija komandi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^more^less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Izmjene u okviru poslednje komande (zamijeni more sa less)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more !*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Pozivanje druge komande sa istim argumentima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9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8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solidFill>
                  <a:schemeClr val="lt1"/>
                </a:solidFill>
              </a:rPr>
              <a:t>Procesi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10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002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Procesi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U linuksu je skoro sve datoteka, osim onoga što je proces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Procesi su instance pokrenutih programa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Više instanci istog programa može biti pokrenuto istovremeno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Podaci koji se dodjeljuju procesima: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otvorene datoteke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alocirana memorija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stek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id procesa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roditeljski proces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prioritet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...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51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Pokretanje zadataka u pozadini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Ista notacija u svim šelovima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Za šta se koristi?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Za komande čiji izlaz može da bude pregledan naknadno, pogotovo za one koje troše dosta vremena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Za pokretanje grafičkih programa iz komandne linije, a da ostane omogućeno korišćenje istog terminala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Kako se koristi?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Dodaje se </a:t>
            </a:r>
            <a:r>
              <a:rPr lang="sr-Latn-BA" b="1" dirty="0"/>
              <a:t>&amp;</a:t>
            </a:r>
            <a:r>
              <a:rPr lang="sr-Latn-BA" dirty="0"/>
              <a:t> na kraj linije za pokretanje komande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pozadinski_program &amp;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gedit &amp;</a:t>
            </a:r>
            <a:r>
              <a:rPr lang="sr-Latn-BA" dirty="0"/>
              <a:t> 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91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Kontrola pozadinskih zadataka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jobs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Vraća listu pozadinskih zadataka pokrenutih iz trenutnog šela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[1]­- Running ~/bin/find_meaning_of_life --­­without­-god &amp; </a:t>
            </a:r>
            <a:br>
              <a:rPr lang="sr-Latn-BA" b="1" dirty="0"/>
            </a:br>
            <a:r>
              <a:rPr lang="sr-Latn-BA" b="1" dirty="0"/>
              <a:t>[2]+ Running make mistakes &amp;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fg</a:t>
            </a:r>
            <a:br>
              <a:rPr lang="sr-Latn-BA" b="1" dirty="0"/>
            </a:br>
            <a:r>
              <a:rPr lang="sr-Latn-BA" b="1" dirty="0"/>
              <a:t>fg %&lt;n&gt;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prebacuje poslednji (n-ti) zadatak u fokus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[Ctrl] Z </a:t>
            </a:r>
            <a:br>
              <a:rPr lang="sr-Latn-BA" b="1" dirty="0"/>
            </a:br>
            <a:r>
              <a:rPr lang="sr-Latn-BA" b="1" dirty="0"/>
              <a:t>bg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prebacuje trenutni zadatak u pozadinu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kill %&lt;n&gt;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Prekida n-ti zadatak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32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Listanje svih procesa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Bez obzira iz kojeg šela su pokrenuti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ps -ef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Izlistava sve procese sa svim mogućim kolonama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ps -ux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Izlistava sve procese koji pripadaju trenutnom korisniku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ps -aux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Izlistava sve procese pokrenute u sistemu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ps ­aux | grep bart | grep bash 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sr-Latn-BA" sz="900" dirty="0"/>
              <a:t>USER       PID %CPU %MEM   VSZ  RSS TTY      STAT START   TIME COMMAND bart           3039   0.0      0.2      5916 1380 pts/2    S        14:35    0:00     /bin/bash bart           3134   0.0      0.2      5388 1380 pts/3    S        14:36    0:00     /bin/bash bart           3190   0.0      0.2      6368 1360 pts/4    S        14:37    0:00     /bin/bash bart           3416   0.0      0.0            0       0 pts/2    RW     15:07    0:00     [bash]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sr-Latn-BA" dirty="0"/>
              <a:t>PID:    ID procesa</a:t>
            </a:r>
            <a:br>
              <a:rPr lang="sr-Latn-BA" dirty="0"/>
            </a:br>
            <a:r>
              <a:rPr lang="sr-Latn-BA" dirty="0"/>
              <a:t>VSZ:   Virtuelna veličina procesa (kod + podaci + stek)</a:t>
            </a:r>
            <a:br>
              <a:rPr lang="sr-Latn-BA" dirty="0"/>
            </a:br>
            <a:r>
              <a:rPr lang="sr-Latn-BA" dirty="0"/>
              <a:t>RSS:   Trenutna količina zauzetih MB u RAM-u za proces</a:t>
            </a:r>
            <a:br>
              <a:rPr lang="sr-Latn-BA" dirty="0"/>
            </a:br>
            <a:r>
              <a:rPr lang="sr-Latn-BA" dirty="0"/>
              <a:t>TTY:    Terminal</a:t>
            </a:r>
            <a:br>
              <a:rPr lang="sr-Latn-BA" dirty="0"/>
            </a:br>
            <a:r>
              <a:rPr lang="sr-Latn-BA" dirty="0"/>
              <a:t>STAT:  Status: R (Runnable), S (Sleep), W (paging), Z (Zombie), ...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0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Nadgledanje aktivnosti procesa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top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Prikazuje najvažnije procese, sortirane po potrošnji procesorskog vremena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sr-Latn-BA" dirty="0"/>
              <a:t>top ­ 15:44:33 up  1:11,  5 users,  load average: 0.98, 0.61, 0.59 Tasks:  81 total,   5 running,  76 sleeping,   0 stopped,   0 zombie Cpu(s): 92.7% us,  5.3% sy,  0.0% ni,  0.0% id,  1.7% wa,  0.3% hi,  0.0% si Mem:    515344k total,   512384k used,     2960k free,    20464k buffers Swap:  1044184k total,        0k used,  1044184k free,   277660k cached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sr-Latn-BA" dirty="0"/>
              <a:t>  PID USER      PR  NI  VIRT  RES  SHR S %CPU %MEM    TIME+  COMMAND          3809    jdoe       25   0   6256 3932 1312  R   93.8       0.8     0:21.49     bunzip2    2769    root        16   0  157m  80m  90m  R     2.7     16.0     5:21.01     X   3006    jdoe       15   0  30928  15m  27m  S    0.3       3.0     0:22.40      kdeinit 3008    jdoe       16   0    5624   892  4468 S    0.3       0.2     0:06.59      autorun 3034    jdoe       15   0  26764  12m  24m  S    0.3       2.5     0:12.68      kscd 3810    jdoe       16   0    2892   916 1620  R    0.3       0.2      0:00.06     top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Moguće je promeniti redosled sortiranja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M</a:t>
            </a:r>
            <a:r>
              <a:rPr lang="sr-Latn-BA" dirty="0"/>
              <a:t>: Sortiranje po memoriji </a:t>
            </a:r>
            <a:r>
              <a:rPr lang="sr-Latn-BA" b="1" dirty="0"/>
              <a:t>P</a:t>
            </a:r>
            <a:r>
              <a:rPr lang="sr-Latn-BA" dirty="0"/>
              <a:t>: CPU </a:t>
            </a:r>
            <a:r>
              <a:rPr lang="sr-Latn-BA" b="1" dirty="0"/>
              <a:t>T</a:t>
            </a:r>
            <a:r>
              <a:rPr lang="sr-Latn-BA" dirty="0"/>
              <a:t>: Vreme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Proces se može prekinuti sa </a:t>
            </a:r>
            <a:r>
              <a:rPr lang="sr-Latn-BA" b="1" dirty="0"/>
              <a:t>k</a:t>
            </a:r>
            <a:r>
              <a:rPr lang="sr-Latn-BA" dirty="0"/>
              <a:t> i proces id-jem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12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Ubijanje procesa 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kill &lt;pidovi&gt;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Šalje signal za obustavljanje procesu, čeka da proces sačuva podatke i sam završi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Uvijek treba prvo koristiti ovu komandu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Primjer: kill 3039 3134 3190 3416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kill -9 &lt;pidovi&gt;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Šalje signal za trenutni kraj procesu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Sam sistem prekida proces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Korisno kada je proces stvarno zaglavljen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kill -9 -1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Ubija procese trenutnog korisnika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-1 znači sve procese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016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Ubijanje procesa 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614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killall [-&lt;signal&gt;] &lt;komanda&gt;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Ubija sve zadatke koji izvršavaju komandu &lt;komanda&gt;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Primer: </a:t>
            </a:r>
          </a:p>
          <a:p>
            <a:pPr marL="108585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killall bash 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b="1" dirty="0"/>
              <a:t>xkill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Dopušta korisniku da ubije grafičku aplikaciju klikom mišem na nju</a:t>
            </a:r>
          </a:p>
          <a:p>
            <a:pPr marL="628650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sr-Latn-BA" dirty="0"/>
              <a:t>Korisno kada ime aplikacije nije poznato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1BFBD217-9C30-AC06-7472-34877793520D}"/>
              </a:ext>
            </a:extLst>
          </p:cNvPr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2A52-6388-CC83-0B2B-46541B10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7200810-CB37-47D4-EEE8-4EE437CE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7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 err="1"/>
              <a:t>Putanje</a:t>
            </a:r>
            <a:r>
              <a:rPr lang="en-US" noProof="0" dirty="0"/>
              <a:t> do </a:t>
            </a:r>
            <a:r>
              <a:rPr lang="en-US" noProof="0" dirty="0" err="1"/>
              <a:t>datoteka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27914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Putanja je niz ugnježdenih direktorijuma razdvojenih znakom / sa direktorijumom ili datotekom na kraju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dirty="0"/>
              <a:t>/ - korjenski direktorijum</a:t>
            </a:r>
            <a:r>
              <a:rPr lang="en-US" dirty="0"/>
              <a:t> -&gt; </a:t>
            </a:r>
            <a:r>
              <a:rPr lang="sr-Latn-CS" dirty="0"/>
              <a:t>Početak apsolutne putanje svih datoteka u sistemu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400" dirty="0"/>
              <a:t>Tipovi putanja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050" dirty="0"/>
              <a:t>Relativna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050" dirty="0"/>
              <a:t>Documents/txt/README</a:t>
            </a:r>
          </a:p>
          <a:p>
            <a:pPr marL="1085850" lvl="2" indent="-171450">
              <a:spcAft>
                <a:spcPts val="1600"/>
              </a:spcAft>
            </a:pPr>
            <a:r>
              <a:rPr lang="sr-Latn-BA" sz="1050" dirty="0"/>
              <a:t>Počinje imenom direktorijuma ili datoteke</a:t>
            </a:r>
          </a:p>
          <a:p>
            <a:pPr marL="1085850" lvl="2" indent="-171450">
              <a:spcAft>
                <a:spcPts val="1600"/>
              </a:spcAft>
            </a:pPr>
            <a:r>
              <a:rPr lang="sr-Latn-BA" sz="1050" dirty="0"/>
              <a:t>Relativna u odnosu na trenutni direktorijum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05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7014922D-AAD9-5541-DB60-0F21EB35EA84}"/>
              </a:ext>
            </a:extLst>
          </p:cNvPr>
          <p:cNvSpPr txBox="1">
            <a:spLocks/>
          </p:cNvSpPr>
          <p:nvPr/>
        </p:nvSpPr>
        <p:spPr>
          <a:xfrm flipH="1">
            <a:off x="4487154" y="2782787"/>
            <a:ext cx="4443863" cy="2321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050" dirty="0"/>
              <a:t>Apsolutna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050" dirty="0"/>
              <a:t>/home/rtrk/Documents/txt/README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050" dirty="0"/>
              <a:t>Uvijek počinje znakom /</a:t>
            </a:r>
          </a:p>
        </p:txBody>
      </p:sp>
    </p:spTree>
    <p:extLst>
      <p:ext uri="{BB962C8B-B14F-4D97-AF65-F5344CB8AC3E}">
        <p14:creationId xmlns:p14="http://schemas.microsoft.com/office/powerpoint/2010/main" val="123907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>
          <a:blip r:embed="rId3"/>
          <a:srcRect t="6493" b="6493"/>
          <a:stretch/>
        </p:blipFill>
        <p:spPr>
          <a:xfrm>
            <a:off x="3981435" y="0"/>
            <a:ext cx="5162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5800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BA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https://www.rt-rk.com/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BA" dirty="0">
                <a:solidFill>
                  <a:schemeClr val="bg1"/>
                </a:solidFill>
              </a:rPr>
              <a:t>https://www.tttech-auto.com/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337100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000" dirty="0">
                <a:solidFill>
                  <a:schemeClr val="lt1"/>
                </a:solidFill>
              </a:rPr>
              <a:t>Hvala na pažnji</a:t>
            </a:r>
            <a:r>
              <a:rPr lang="en" sz="3000" dirty="0">
                <a:solidFill>
                  <a:schemeClr val="lt1"/>
                </a:solidFill>
              </a:rPr>
              <a:t>!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/>
          <p:nvPr/>
        </p:nvSpPr>
        <p:spPr>
          <a:xfrm>
            <a:off x="0" y="1559850"/>
            <a:ext cx="5197200" cy="359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This is where you give credit to the ones who are part of this project.</a:t>
            </a:r>
            <a:endParaRPr>
              <a:solidFill>
                <a:schemeClr val="lt1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Presentation template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Icons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Infographics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Images created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6" name="Google Shape;606;p53"/>
          <p:cNvSpPr txBox="1">
            <a:spLocks noGrp="1"/>
          </p:cNvSpPr>
          <p:nvPr>
            <p:ph type="ctrTitle"/>
          </p:nvPr>
        </p:nvSpPr>
        <p:spPr>
          <a:xfrm>
            <a:off x="148800" y="20400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607" name="Google Shape;607;p53"/>
          <p:cNvSpPr/>
          <p:nvPr/>
        </p:nvSpPr>
        <p:spPr>
          <a:xfrm>
            <a:off x="4961825" y="3661475"/>
            <a:ext cx="487500" cy="15291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2400" dirty="0">
                <a:solidFill>
                  <a:schemeClr val="lt1"/>
                </a:solidFill>
              </a:rPr>
              <a:t>GNU / Linuks struktura sistema datoteka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19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Struktura sistema datoteka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6" cy="4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sz="1050" dirty="0"/>
              <a:t>Ne postoji obavezna struktura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sz="1050" dirty="0"/>
              <a:t>Najčešće se koristi: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		- korjenski direktorijum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/bin/</a:t>
            </a:r>
            <a:r>
              <a:rPr lang="en-US" sz="1050" dirty="0"/>
              <a:t>	</a:t>
            </a:r>
            <a:r>
              <a:rPr lang="sr-Latn-BA" sz="1050" dirty="0"/>
              <a:t>	- osnovne, esencijalne sistemske komande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/boot/	- slike kernela, initrd, konfiguracijske datoteke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/dev/	- datoteke koje predstavljaju uređaje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/etc/	</a:t>
            </a:r>
            <a:r>
              <a:rPr lang="en-US" sz="1050" dirty="0"/>
              <a:t>	</a:t>
            </a:r>
            <a:r>
              <a:rPr lang="sr-Latn-BA" sz="1050" dirty="0"/>
              <a:t>- sistemske konfiguracijske datoteke	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/home/	- korisnički direktorijumi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05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52676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4243</Words>
  <Application>Microsoft Office PowerPoint</Application>
  <PresentationFormat>On-screen Show (16:9)</PresentationFormat>
  <Paragraphs>612</Paragraphs>
  <Slides>71</Slides>
  <Notes>68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Livvic</vt:lpstr>
      <vt:lpstr>Catamaran Light</vt:lpstr>
      <vt:lpstr>Arial</vt:lpstr>
      <vt:lpstr>Fira Sans Extra Condensed Medium</vt:lpstr>
      <vt:lpstr>Engineering Project Proposal by Slidesgo</vt:lpstr>
      <vt:lpstr>RT-RK Ljetna škola</vt:lpstr>
      <vt:lpstr>Agenda</vt:lpstr>
      <vt:lpstr>PowerPoint Presentation</vt:lpstr>
      <vt:lpstr>Šel, sistem datoteka i rukovanje datotekama</vt:lpstr>
      <vt:lpstr>Direktorijum</vt:lpstr>
      <vt:lpstr>Imena datoteka</vt:lpstr>
      <vt:lpstr>Putanje do datoteka</vt:lpstr>
      <vt:lpstr>GNU / Linuks struktura sistema datoteka</vt:lpstr>
      <vt:lpstr>Struktura sistema datoteka</vt:lpstr>
      <vt:lpstr>Struktura sistema datoteka</vt:lpstr>
      <vt:lpstr>Struktura sistema datoteka</vt:lpstr>
      <vt:lpstr>Specijalni uređaji: - /dev/null (crna rupa) </vt:lpstr>
      <vt:lpstr>Specijalni uređaji: - /dev/null (crna rupa) </vt:lpstr>
      <vt:lpstr>Specijalni uređaji: - /dev/random (nasumični bajtovi) </vt:lpstr>
      <vt:lpstr>Specijalni uređaji: - /dev/urandom (Pseudo-slučajni bajtovi) </vt:lpstr>
      <vt:lpstr>Specijalni uređaji: - /dev/full (Popunjena memorija) </vt:lpstr>
      <vt:lpstr>Interpreteri komandne linije</vt:lpstr>
      <vt:lpstr>Šel – interpreter komandne linije</vt:lpstr>
      <vt:lpstr>Rukovanje datotekama i direktorijumima</vt:lpstr>
      <vt:lpstr>ls komanda</vt:lpstr>
      <vt:lpstr>Šabloni u imenu datoteke</vt:lpstr>
      <vt:lpstr>Specijalni direktorijumi </vt:lpstr>
      <vt:lpstr>Specijalni direktorijumi </vt:lpstr>
      <vt:lpstr>cd i pwd komande</vt:lpstr>
      <vt:lpstr>cp komanda</vt:lpstr>
      <vt:lpstr>mv i rm komande</vt:lpstr>
      <vt:lpstr>PowerPoint Presentation</vt:lpstr>
      <vt:lpstr>Kreiranje i brisanje direktorijuma</vt:lpstr>
      <vt:lpstr>Prikaz, pretraga sadržaja i sortiranje datoteka</vt:lpstr>
      <vt:lpstr>Prikazivanje sadržaja datoteke</vt:lpstr>
      <vt:lpstr>head i tail komande</vt:lpstr>
      <vt:lpstr>find i locate komande</vt:lpstr>
      <vt:lpstr>find i locate komande</vt:lpstr>
      <vt:lpstr>grep komanda</vt:lpstr>
      <vt:lpstr>sort komanda</vt:lpstr>
      <vt:lpstr>Sekvence komande</vt:lpstr>
      <vt:lpstr>Sekvence komande</vt:lpstr>
      <vt:lpstr>Mjerenje proteklog vremena</vt:lpstr>
      <vt:lpstr>Simbolički i hard linkovi</vt:lpstr>
      <vt:lpstr>Simbolički linkovi</vt:lpstr>
      <vt:lpstr>Pravljenje simboličkih linkova</vt:lpstr>
      <vt:lpstr>Hard linkovi</vt:lpstr>
      <vt:lpstr>Nazivi datoteka i i-nodovi</vt:lpstr>
      <vt:lpstr>PowerPoint Presentation</vt:lpstr>
      <vt:lpstr>Korisnici i prava pristupa</vt:lpstr>
      <vt:lpstr>Prava pristupa datotekama</vt:lpstr>
      <vt:lpstr>Ograničenja vezana za prava pristupa</vt:lpstr>
      <vt:lpstr>Primjeri prava pristupa</vt:lpstr>
      <vt:lpstr>chmod komanda</vt:lpstr>
      <vt:lpstr>chmod komanda</vt:lpstr>
      <vt:lpstr>Vlasnik datoteka</vt:lpstr>
      <vt:lpstr>Korišćenje korjenskih prava </vt:lpstr>
      <vt:lpstr>PowerPoint Presentation</vt:lpstr>
      <vt:lpstr>Varijable okruženja</vt:lpstr>
      <vt:lpstr>Varijable okruženja</vt:lpstr>
      <vt:lpstr>Glavne standardne varijable okruženja</vt:lpstr>
      <vt:lpstr>Šel alijasi, .bashrc datoteka</vt:lpstr>
      <vt:lpstr>Alijasi</vt:lpstr>
      <vt:lpstr>~/.bashrc datoteka</vt:lpstr>
      <vt:lpstr>Istorija komandi</vt:lpstr>
      <vt:lpstr>Istorija komandi</vt:lpstr>
      <vt:lpstr>Procesi</vt:lpstr>
      <vt:lpstr>Procesi</vt:lpstr>
      <vt:lpstr>Pokretanje zadataka u pozadini</vt:lpstr>
      <vt:lpstr>Kontrola pozadinskih zadataka</vt:lpstr>
      <vt:lpstr>Listanje svih procesa</vt:lpstr>
      <vt:lpstr>Nadgledanje aktivnosti procesa</vt:lpstr>
      <vt:lpstr>Ubijanje procesa </vt:lpstr>
      <vt:lpstr>Ubijanje procesa </vt:lpstr>
      <vt:lpstr>Hvala na pažnji!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RT-RK Ljetna škola</dc:title>
  <dc:creator>Zvjezdan Spasić</dc:creator>
  <cp:lastModifiedBy>Srdjan Popic</cp:lastModifiedBy>
  <cp:revision>18</cp:revision>
  <dcterms:modified xsi:type="dcterms:W3CDTF">2024-07-12T05:51:13Z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5d3aa48-0d0b-4bb7-a5b1-636448221c96_Enabled">
    <vt:lpwstr>true</vt:lpwstr>
  </property>
  <property fmtid="{D5CDD505-2E9C-101B-9397-08002B2CF9AE}" pid="3" name="MSIP_Label_55d3aa48-0d0b-4bb7-a5b1-636448221c96_SetDate">
    <vt:lpwstr>2023-06-16T08:02:49Z</vt:lpwstr>
  </property>
  <property fmtid="{D5CDD505-2E9C-101B-9397-08002B2CF9AE}" pid="4" name="MSIP_Label_55d3aa48-0d0b-4bb7-a5b1-636448221c96_Method">
    <vt:lpwstr>Privileged</vt:lpwstr>
  </property>
  <property fmtid="{D5CDD505-2E9C-101B-9397-08002B2CF9AE}" pid="5" name="MSIP_Label_55d3aa48-0d0b-4bb7-a5b1-636448221c96_Name">
    <vt:lpwstr>TTTech-Auto-Public</vt:lpwstr>
  </property>
  <property fmtid="{D5CDD505-2E9C-101B-9397-08002B2CF9AE}" pid="6" name="MSIP_Label_55d3aa48-0d0b-4bb7-a5b1-636448221c96_SiteId">
    <vt:lpwstr>5638dc0c-ffa2-418f-8078-70f739ff781f</vt:lpwstr>
  </property>
  <property fmtid="{D5CDD505-2E9C-101B-9397-08002B2CF9AE}" pid="7" name="MSIP_Label_55d3aa48-0d0b-4bb7-a5b1-636448221c96_ActionId">
    <vt:lpwstr>f2cb8b6a-02d8-47ea-81e7-502b9a2e343c</vt:lpwstr>
  </property>
  <property fmtid="{D5CDD505-2E9C-101B-9397-08002B2CF9AE}" pid="8" name="MSIP_Label_55d3aa48-0d0b-4bb7-a5b1-636448221c96_ContentBits">
    <vt:lpwstr>0</vt:lpwstr>
  </property>
</Properties>
</file>